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9"/>
  </p:normalViewPr>
  <p:slideViewPr>
    <p:cSldViewPr snapToGrid="0" snapToObjects="1">
      <p:cViewPr>
        <p:scale>
          <a:sx n="87" d="100"/>
          <a:sy n="87" d="100"/>
        </p:scale>
        <p:origin x="153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99320-B11E-4221-8D76-C88FB459EA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F6B91AA-158A-470B-8B68-71785AA433BA}">
      <dgm:prSet/>
      <dgm:spPr/>
      <dgm:t>
        <a:bodyPr/>
        <a:lstStyle/>
        <a:p>
          <a:r>
            <a:rPr lang="en-US"/>
            <a:t>- Model XS (3 Stocks, 2 periods), QAOA and VQE with SPSA and COBYLA classical optimizers.</a:t>
          </a:r>
        </a:p>
      </dgm:t>
    </dgm:pt>
    <dgm:pt modelId="{DFF11968-459F-4D97-8BD5-24C46230CDBC}" type="parTrans" cxnId="{6814F247-4C10-411F-9F8A-415BFE7C8540}">
      <dgm:prSet/>
      <dgm:spPr/>
      <dgm:t>
        <a:bodyPr/>
        <a:lstStyle/>
        <a:p>
          <a:endParaRPr lang="en-US"/>
        </a:p>
      </dgm:t>
    </dgm:pt>
    <dgm:pt modelId="{5D4A45BB-B961-449E-82A4-56AB10D41677}" type="sibTrans" cxnId="{6814F247-4C10-411F-9F8A-415BFE7C8540}">
      <dgm:prSet/>
      <dgm:spPr/>
      <dgm:t>
        <a:bodyPr/>
        <a:lstStyle/>
        <a:p>
          <a:endParaRPr lang="en-US"/>
        </a:p>
      </dgm:t>
    </dgm:pt>
    <dgm:pt modelId="{FDF96160-EB17-48AB-9770-A83B29C3E723}">
      <dgm:prSet/>
      <dgm:spPr/>
      <dgm:t>
        <a:bodyPr/>
        <a:lstStyle/>
        <a:p>
          <a:r>
            <a:rPr lang="en-US"/>
            <a:t>- Model S (5 Stocks, 3 periods), QAOA and VQE with SPSA and COBYLA classical optimizers.</a:t>
          </a:r>
        </a:p>
      </dgm:t>
    </dgm:pt>
    <dgm:pt modelId="{3A9D4CBD-6D83-4693-B14A-8D731FD6896E}" type="parTrans" cxnId="{8E5B07AE-AF6D-4D1C-AC9C-3B8EF7B14A18}">
      <dgm:prSet/>
      <dgm:spPr/>
      <dgm:t>
        <a:bodyPr/>
        <a:lstStyle/>
        <a:p>
          <a:endParaRPr lang="en-US"/>
        </a:p>
      </dgm:t>
    </dgm:pt>
    <dgm:pt modelId="{4ED06FFD-C580-45F9-85C6-97C3151DF36D}" type="sibTrans" cxnId="{8E5B07AE-AF6D-4D1C-AC9C-3B8EF7B14A18}">
      <dgm:prSet/>
      <dgm:spPr/>
      <dgm:t>
        <a:bodyPr/>
        <a:lstStyle/>
        <a:p>
          <a:endParaRPr lang="en-US"/>
        </a:p>
      </dgm:t>
    </dgm:pt>
    <dgm:pt modelId="{AB4382A5-3080-4C9A-8862-F46D2A42CF27}">
      <dgm:prSet/>
      <dgm:spPr/>
      <dgm:t>
        <a:bodyPr/>
        <a:lstStyle/>
        <a:p>
          <a:r>
            <a:rPr lang="en-US"/>
            <a:t>- Model M (8 Stocks, 3 periods), QAOA and VQE with SPSA and COBYLA classical optimizers.</a:t>
          </a:r>
        </a:p>
      </dgm:t>
    </dgm:pt>
    <dgm:pt modelId="{FC4F2815-D322-4D41-A7AC-6CA7229C9D1E}" type="parTrans" cxnId="{D237F6D4-DF03-4879-A436-A54CA72F7B6F}">
      <dgm:prSet/>
      <dgm:spPr/>
      <dgm:t>
        <a:bodyPr/>
        <a:lstStyle/>
        <a:p>
          <a:endParaRPr lang="en-US"/>
        </a:p>
      </dgm:t>
    </dgm:pt>
    <dgm:pt modelId="{3346A83A-93EA-4F11-AACD-C91D3991D328}" type="sibTrans" cxnId="{D237F6D4-DF03-4879-A436-A54CA72F7B6F}">
      <dgm:prSet/>
      <dgm:spPr/>
      <dgm:t>
        <a:bodyPr/>
        <a:lstStyle/>
        <a:p>
          <a:endParaRPr lang="en-US"/>
        </a:p>
      </dgm:t>
    </dgm:pt>
    <dgm:pt modelId="{4406F9D1-3E6B-4966-9BDB-64F4F2AF895C}" type="pres">
      <dgm:prSet presAssocID="{1FF99320-B11E-4221-8D76-C88FB459EA29}" presName="root" presStyleCnt="0">
        <dgm:presLayoutVars>
          <dgm:dir/>
          <dgm:resizeHandles val="exact"/>
        </dgm:presLayoutVars>
      </dgm:prSet>
      <dgm:spPr/>
    </dgm:pt>
    <dgm:pt modelId="{66BDE148-8DF7-4B25-83BF-D0F1DE8C6D5C}" type="pres">
      <dgm:prSet presAssocID="{4F6B91AA-158A-470B-8B68-71785AA433BA}" presName="compNode" presStyleCnt="0"/>
      <dgm:spPr/>
    </dgm:pt>
    <dgm:pt modelId="{6C3B0D67-9803-48E7-B0C7-F43A5EB26D4F}" type="pres">
      <dgm:prSet presAssocID="{4F6B91AA-158A-470B-8B68-71785AA433BA}" presName="bgRect" presStyleLbl="bgShp" presStyleIdx="0" presStyleCnt="3"/>
      <dgm:spPr/>
    </dgm:pt>
    <dgm:pt modelId="{7015F485-D392-443A-A9BE-1E883E7820BA}" type="pres">
      <dgm:prSet presAssocID="{4F6B91AA-158A-470B-8B68-71785AA433B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5DD3CDA0-9F3E-4FC9-B23F-45239958C576}" type="pres">
      <dgm:prSet presAssocID="{4F6B91AA-158A-470B-8B68-71785AA433BA}" presName="spaceRect" presStyleCnt="0"/>
      <dgm:spPr/>
    </dgm:pt>
    <dgm:pt modelId="{D19EF4C0-B4E4-4B35-AB1C-DFA237B91E9E}" type="pres">
      <dgm:prSet presAssocID="{4F6B91AA-158A-470B-8B68-71785AA433BA}" presName="parTx" presStyleLbl="revTx" presStyleIdx="0" presStyleCnt="3">
        <dgm:presLayoutVars>
          <dgm:chMax val="0"/>
          <dgm:chPref val="0"/>
        </dgm:presLayoutVars>
      </dgm:prSet>
      <dgm:spPr/>
    </dgm:pt>
    <dgm:pt modelId="{371B65F4-B6A1-41BF-9BFD-2F352E7C6B1F}" type="pres">
      <dgm:prSet presAssocID="{5D4A45BB-B961-449E-82A4-56AB10D41677}" presName="sibTrans" presStyleCnt="0"/>
      <dgm:spPr/>
    </dgm:pt>
    <dgm:pt modelId="{FB9463FB-47D7-41FE-AE99-76012DBB53C0}" type="pres">
      <dgm:prSet presAssocID="{FDF96160-EB17-48AB-9770-A83B29C3E723}" presName="compNode" presStyleCnt="0"/>
      <dgm:spPr/>
    </dgm:pt>
    <dgm:pt modelId="{42B6AD70-9271-47CB-A102-4C95B7BCCCA5}" type="pres">
      <dgm:prSet presAssocID="{FDF96160-EB17-48AB-9770-A83B29C3E723}" presName="bgRect" presStyleLbl="bgShp" presStyleIdx="1" presStyleCnt="3"/>
      <dgm:spPr/>
    </dgm:pt>
    <dgm:pt modelId="{F95E822B-9B97-4B12-B351-C2FF0B531FF3}" type="pres">
      <dgm:prSet presAssocID="{FDF96160-EB17-48AB-9770-A83B29C3E7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BBEE80FA-B229-49F2-8630-CDBC1EF9B84F}" type="pres">
      <dgm:prSet presAssocID="{FDF96160-EB17-48AB-9770-A83B29C3E723}" presName="spaceRect" presStyleCnt="0"/>
      <dgm:spPr/>
    </dgm:pt>
    <dgm:pt modelId="{752C4E86-D0FD-4F11-98F8-228D0A5F65BC}" type="pres">
      <dgm:prSet presAssocID="{FDF96160-EB17-48AB-9770-A83B29C3E723}" presName="parTx" presStyleLbl="revTx" presStyleIdx="1" presStyleCnt="3">
        <dgm:presLayoutVars>
          <dgm:chMax val="0"/>
          <dgm:chPref val="0"/>
        </dgm:presLayoutVars>
      </dgm:prSet>
      <dgm:spPr/>
    </dgm:pt>
    <dgm:pt modelId="{C820AB32-D7AA-4595-8EE9-0D7A40E53C69}" type="pres">
      <dgm:prSet presAssocID="{4ED06FFD-C580-45F9-85C6-97C3151DF36D}" presName="sibTrans" presStyleCnt="0"/>
      <dgm:spPr/>
    </dgm:pt>
    <dgm:pt modelId="{5DC420BD-9AFC-45AD-A168-C920004794F4}" type="pres">
      <dgm:prSet presAssocID="{AB4382A5-3080-4C9A-8862-F46D2A42CF27}" presName="compNode" presStyleCnt="0"/>
      <dgm:spPr/>
    </dgm:pt>
    <dgm:pt modelId="{56D8FC20-2F06-42C1-8095-7BB69F204916}" type="pres">
      <dgm:prSet presAssocID="{AB4382A5-3080-4C9A-8862-F46D2A42CF27}" presName="bgRect" presStyleLbl="bgShp" presStyleIdx="2" presStyleCnt="3"/>
      <dgm:spPr/>
    </dgm:pt>
    <dgm:pt modelId="{81B3AB25-0FDB-4451-983D-5348D6A5209C}" type="pres">
      <dgm:prSet presAssocID="{AB4382A5-3080-4C9A-8862-F46D2A42CF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Bar Chart"/>
        </a:ext>
      </dgm:extLst>
    </dgm:pt>
    <dgm:pt modelId="{9467D557-B1B8-4391-B04F-6D13D165AFF7}" type="pres">
      <dgm:prSet presAssocID="{AB4382A5-3080-4C9A-8862-F46D2A42CF27}" presName="spaceRect" presStyleCnt="0"/>
      <dgm:spPr/>
    </dgm:pt>
    <dgm:pt modelId="{76AE9CC5-47F0-4FA8-B16B-BF65148A733F}" type="pres">
      <dgm:prSet presAssocID="{AB4382A5-3080-4C9A-8862-F46D2A42CF27}" presName="parTx" presStyleLbl="revTx" presStyleIdx="2" presStyleCnt="3">
        <dgm:presLayoutVars>
          <dgm:chMax val="0"/>
          <dgm:chPref val="0"/>
        </dgm:presLayoutVars>
      </dgm:prSet>
      <dgm:spPr/>
    </dgm:pt>
  </dgm:ptLst>
  <dgm:cxnLst>
    <dgm:cxn modelId="{03BFE214-EA15-4649-8043-4A5A6F722CF5}" type="presOf" srcId="{1FF99320-B11E-4221-8D76-C88FB459EA29}" destId="{4406F9D1-3E6B-4966-9BDB-64F4F2AF895C}" srcOrd="0" destOrd="0" presId="urn:microsoft.com/office/officeart/2018/2/layout/IconVerticalSolidList"/>
    <dgm:cxn modelId="{45591B19-3A00-42B7-BA1F-FDF1D8CAF0A9}" type="presOf" srcId="{AB4382A5-3080-4C9A-8862-F46D2A42CF27}" destId="{76AE9CC5-47F0-4FA8-B16B-BF65148A733F}" srcOrd="0" destOrd="0" presId="urn:microsoft.com/office/officeart/2018/2/layout/IconVerticalSolidList"/>
    <dgm:cxn modelId="{6814F247-4C10-411F-9F8A-415BFE7C8540}" srcId="{1FF99320-B11E-4221-8D76-C88FB459EA29}" destId="{4F6B91AA-158A-470B-8B68-71785AA433BA}" srcOrd="0" destOrd="0" parTransId="{DFF11968-459F-4D97-8BD5-24C46230CDBC}" sibTransId="{5D4A45BB-B961-449E-82A4-56AB10D41677}"/>
    <dgm:cxn modelId="{2C212C65-F501-4522-9442-3107F64454C8}" type="presOf" srcId="{4F6B91AA-158A-470B-8B68-71785AA433BA}" destId="{D19EF4C0-B4E4-4B35-AB1C-DFA237B91E9E}" srcOrd="0" destOrd="0" presId="urn:microsoft.com/office/officeart/2018/2/layout/IconVerticalSolidList"/>
    <dgm:cxn modelId="{8E5B07AE-AF6D-4D1C-AC9C-3B8EF7B14A18}" srcId="{1FF99320-B11E-4221-8D76-C88FB459EA29}" destId="{FDF96160-EB17-48AB-9770-A83B29C3E723}" srcOrd="1" destOrd="0" parTransId="{3A9D4CBD-6D83-4693-B14A-8D731FD6896E}" sibTransId="{4ED06FFD-C580-45F9-85C6-97C3151DF36D}"/>
    <dgm:cxn modelId="{CB7D3FCA-6D73-4DF0-B36A-F3EF25A44EFB}" type="presOf" srcId="{FDF96160-EB17-48AB-9770-A83B29C3E723}" destId="{752C4E86-D0FD-4F11-98F8-228D0A5F65BC}" srcOrd="0" destOrd="0" presId="urn:microsoft.com/office/officeart/2018/2/layout/IconVerticalSolidList"/>
    <dgm:cxn modelId="{D237F6D4-DF03-4879-A436-A54CA72F7B6F}" srcId="{1FF99320-B11E-4221-8D76-C88FB459EA29}" destId="{AB4382A5-3080-4C9A-8862-F46D2A42CF27}" srcOrd="2" destOrd="0" parTransId="{FC4F2815-D322-4D41-A7AC-6CA7229C9D1E}" sibTransId="{3346A83A-93EA-4F11-AACD-C91D3991D328}"/>
    <dgm:cxn modelId="{1923328F-000C-4648-8282-BEF25513FED3}" type="presParOf" srcId="{4406F9D1-3E6B-4966-9BDB-64F4F2AF895C}" destId="{66BDE148-8DF7-4B25-83BF-D0F1DE8C6D5C}" srcOrd="0" destOrd="0" presId="urn:microsoft.com/office/officeart/2018/2/layout/IconVerticalSolidList"/>
    <dgm:cxn modelId="{1B5F94AE-DAFB-4F5B-9BE3-55FCD621EB99}" type="presParOf" srcId="{66BDE148-8DF7-4B25-83BF-D0F1DE8C6D5C}" destId="{6C3B0D67-9803-48E7-B0C7-F43A5EB26D4F}" srcOrd="0" destOrd="0" presId="urn:microsoft.com/office/officeart/2018/2/layout/IconVerticalSolidList"/>
    <dgm:cxn modelId="{88252A0D-82A6-4752-94B1-9CACDFDE29A4}" type="presParOf" srcId="{66BDE148-8DF7-4B25-83BF-D0F1DE8C6D5C}" destId="{7015F485-D392-443A-A9BE-1E883E7820BA}" srcOrd="1" destOrd="0" presId="urn:microsoft.com/office/officeart/2018/2/layout/IconVerticalSolidList"/>
    <dgm:cxn modelId="{F9C4880D-808A-4F8E-8D76-C74F6DEA0C58}" type="presParOf" srcId="{66BDE148-8DF7-4B25-83BF-D0F1DE8C6D5C}" destId="{5DD3CDA0-9F3E-4FC9-B23F-45239958C576}" srcOrd="2" destOrd="0" presId="urn:microsoft.com/office/officeart/2018/2/layout/IconVerticalSolidList"/>
    <dgm:cxn modelId="{7E3AFC18-0B7A-40F4-AE21-E355D7DD2B5A}" type="presParOf" srcId="{66BDE148-8DF7-4B25-83BF-D0F1DE8C6D5C}" destId="{D19EF4C0-B4E4-4B35-AB1C-DFA237B91E9E}" srcOrd="3" destOrd="0" presId="urn:microsoft.com/office/officeart/2018/2/layout/IconVerticalSolidList"/>
    <dgm:cxn modelId="{610B7C4F-A8D2-4DA7-BB6E-13C7B6DD4FF3}" type="presParOf" srcId="{4406F9D1-3E6B-4966-9BDB-64F4F2AF895C}" destId="{371B65F4-B6A1-41BF-9BFD-2F352E7C6B1F}" srcOrd="1" destOrd="0" presId="urn:microsoft.com/office/officeart/2018/2/layout/IconVerticalSolidList"/>
    <dgm:cxn modelId="{7BF20086-96D3-4F62-B960-CABE624D3EB0}" type="presParOf" srcId="{4406F9D1-3E6B-4966-9BDB-64F4F2AF895C}" destId="{FB9463FB-47D7-41FE-AE99-76012DBB53C0}" srcOrd="2" destOrd="0" presId="urn:microsoft.com/office/officeart/2018/2/layout/IconVerticalSolidList"/>
    <dgm:cxn modelId="{F59FC2FA-E6B0-4E17-8B5C-5FDA3A8FE90E}" type="presParOf" srcId="{FB9463FB-47D7-41FE-AE99-76012DBB53C0}" destId="{42B6AD70-9271-47CB-A102-4C95B7BCCCA5}" srcOrd="0" destOrd="0" presId="urn:microsoft.com/office/officeart/2018/2/layout/IconVerticalSolidList"/>
    <dgm:cxn modelId="{7C10B59E-1FC3-4171-A232-D4E61083B986}" type="presParOf" srcId="{FB9463FB-47D7-41FE-AE99-76012DBB53C0}" destId="{F95E822B-9B97-4B12-B351-C2FF0B531FF3}" srcOrd="1" destOrd="0" presId="urn:microsoft.com/office/officeart/2018/2/layout/IconVerticalSolidList"/>
    <dgm:cxn modelId="{C81ECDBE-6E59-4026-81C4-8DF347720B8A}" type="presParOf" srcId="{FB9463FB-47D7-41FE-AE99-76012DBB53C0}" destId="{BBEE80FA-B229-49F2-8630-CDBC1EF9B84F}" srcOrd="2" destOrd="0" presId="urn:microsoft.com/office/officeart/2018/2/layout/IconVerticalSolidList"/>
    <dgm:cxn modelId="{1EAFAC52-A1B5-47D2-8792-F1D2ED860C1F}" type="presParOf" srcId="{FB9463FB-47D7-41FE-AE99-76012DBB53C0}" destId="{752C4E86-D0FD-4F11-98F8-228D0A5F65BC}" srcOrd="3" destOrd="0" presId="urn:microsoft.com/office/officeart/2018/2/layout/IconVerticalSolidList"/>
    <dgm:cxn modelId="{ED2EC0BA-A796-4FB3-BA1D-88BE9972079D}" type="presParOf" srcId="{4406F9D1-3E6B-4966-9BDB-64F4F2AF895C}" destId="{C820AB32-D7AA-4595-8EE9-0D7A40E53C69}" srcOrd="3" destOrd="0" presId="urn:microsoft.com/office/officeart/2018/2/layout/IconVerticalSolidList"/>
    <dgm:cxn modelId="{6FC8271A-493B-4498-A2FF-37B2A56218E9}" type="presParOf" srcId="{4406F9D1-3E6B-4966-9BDB-64F4F2AF895C}" destId="{5DC420BD-9AFC-45AD-A168-C920004794F4}" srcOrd="4" destOrd="0" presId="urn:microsoft.com/office/officeart/2018/2/layout/IconVerticalSolidList"/>
    <dgm:cxn modelId="{47C0271E-60B8-4B69-AD78-82478FBD7414}" type="presParOf" srcId="{5DC420BD-9AFC-45AD-A168-C920004794F4}" destId="{56D8FC20-2F06-42C1-8095-7BB69F204916}" srcOrd="0" destOrd="0" presId="urn:microsoft.com/office/officeart/2018/2/layout/IconVerticalSolidList"/>
    <dgm:cxn modelId="{BC28015F-DFDE-4196-902F-F3389BD9A80E}" type="presParOf" srcId="{5DC420BD-9AFC-45AD-A168-C920004794F4}" destId="{81B3AB25-0FDB-4451-983D-5348D6A5209C}" srcOrd="1" destOrd="0" presId="urn:microsoft.com/office/officeart/2018/2/layout/IconVerticalSolidList"/>
    <dgm:cxn modelId="{A05E98DE-D56F-4655-A647-534A527F047F}" type="presParOf" srcId="{5DC420BD-9AFC-45AD-A168-C920004794F4}" destId="{9467D557-B1B8-4391-B04F-6D13D165AFF7}" srcOrd="2" destOrd="0" presId="urn:microsoft.com/office/officeart/2018/2/layout/IconVerticalSolidList"/>
    <dgm:cxn modelId="{397E4AB9-D367-409A-832D-B684989BD079}" type="presParOf" srcId="{5DC420BD-9AFC-45AD-A168-C920004794F4}" destId="{76AE9CC5-47F0-4FA8-B16B-BF65148A733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B0D67-9803-48E7-B0C7-F43A5EB26D4F}">
      <dsp:nvSpPr>
        <dsp:cNvPr id="0" name=""/>
        <dsp:cNvSpPr/>
      </dsp:nvSpPr>
      <dsp:spPr>
        <a:xfrm>
          <a:off x="0" y="412"/>
          <a:ext cx="5314543" cy="9643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5F485-D392-443A-A9BE-1E883E7820BA}">
      <dsp:nvSpPr>
        <dsp:cNvPr id="0" name=""/>
        <dsp:cNvSpPr/>
      </dsp:nvSpPr>
      <dsp:spPr>
        <a:xfrm>
          <a:off x="291704" y="217382"/>
          <a:ext cx="530372" cy="5303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D19EF4C0-B4E4-4B35-AB1C-DFA237B91E9E}">
      <dsp:nvSpPr>
        <dsp:cNvPr id="0" name=""/>
        <dsp:cNvSpPr/>
      </dsp:nvSpPr>
      <dsp:spPr>
        <a:xfrm>
          <a:off x="1113781" y="412"/>
          <a:ext cx="4200761" cy="964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56" tIns="102056" rIns="102056" bIns="102056" numCol="1" spcCol="1270" anchor="ctr" anchorCtr="0">
          <a:noAutofit/>
        </a:bodyPr>
        <a:lstStyle/>
        <a:p>
          <a:pPr marL="0" lvl="0" indent="0" algn="l" defTabSz="800100">
            <a:lnSpc>
              <a:spcPct val="90000"/>
            </a:lnSpc>
            <a:spcBef>
              <a:spcPct val="0"/>
            </a:spcBef>
            <a:spcAft>
              <a:spcPct val="35000"/>
            </a:spcAft>
            <a:buNone/>
          </a:pPr>
          <a:r>
            <a:rPr lang="en-US" sz="1800" kern="1200"/>
            <a:t>- Model XS (3 Stocks, 2 periods), QAOA and VQE with SPSA and COBYLA classical optimizers.</a:t>
          </a:r>
        </a:p>
      </dsp:txBody>
      <dsp:txXfrm>
        <a:off x="1113781" y="412"/>
        <a:ext cx="4200761" cy="964313"/>
      </dsp:txXfrm>
    </dsp:sp>
    <dsp:sp modelId="{42B6AD70-9271-47CB-A102-4C95B7BCCCA5}">
      <dsp:nvSpPr>
        <dsp:cNvPr id="0" name=""/>
        <dsp:cNvSpPr/>
      </dsp:nvSpPr>
      <dsp:spPr>
        <a:xfrm>
          <a:off x="0" y="1205803"/>
          <a:ext cx="5314543" cy="9643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E822B-9B97-4B12-B351-C2FF0B531FF3}">
      <dsp:nvSpPr>
        <dsp:cNvPr id="0" name=""/>
        <dsp:cNvSpPr/>
      </dsp:nvSpPr>
      <dsp:spPr>
        <a:xfrm>
          <a:off x="291704" y="1422773"/>
          <a:ext cx="530372" cy="5303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752C4E86-D0FD-4F11-98F8-228D0A5F65BC}">
      <dsp:nvSpPr>
        <dsp:cNvPr id="0" name=""/>
        <dsp:cNvSpPr/>
      </dsp:nvSpPr>
      <dsp:spPr>
        <a:xfrm>
          <a:off x="1113781" y="1205803"/>
          <a:ext cx="4200761" cy="964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56" tIns="102056" rIns="102056" bIns="102056" numCol="1" spcCol="1270" anchor="ctr" anchorCtr="0">
          <a:noAutofit/>
        </a:bodyPr>
        <a:lstStyle/>
        <a:p>
          <a:pPr marL="0" lvl="0" indent="0" algn="l" defTabSz="800100">
            <a:lnSpc>
              <a:spcPct val="90000"/>
            </a:lnSpc>
            <a:spcBef>
              <a:spcPct val="0"/>
            </a:spcBef>
            <a:spcAft>
              <a:spcPct val="35000"/>
            </a:spcAft>
            <a:buNone/>
          </a:pPr>
          <a:r>
            <a:rPr lang="en-US" sz="1800" kern="1200"/>
            <a:t>- Model S (5 Stocks, 3 periods), QAOA and VQE with SPSA and COBYLA classical optimizers.</a:t>
          </a:r>
        </a:p>
      </dsp:txBody>
      <dsp:txXfrm>
        <a:off x="1113781" y="1205803"/>
        <a:ext cx="4200761" cy="964313"/>
      </dsp:txXfrm>
    </dsp:sp>
    <dsp:sp modelId="{56D8FC20-2F06-42C1-8095-7BB69F204916}">
      <dsp:nvSpPr>
        <dsp:cNvPr id="0" name=""/>
        <dsp:cNvSpPr/>
      </dsp:nvSpPr>
      <dsp:spPr>
        <a:xfrm>
          <a:off x="0" y="2411194"/>
          <a:ext cx="5314543" cy="9643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3AB25-0FDB-4451-983D-5348D6A5209C}">
      <dsp:nvSpPr>
        <dsp:cNvPr id="0" name=""/>
        <dsp:cNvSpPr/>
      </dsp:nvSpPr>
      <dsp:spPr>
        <a:xfrm>
          <a:off x="291704" y="2628165"/>
          <a:ext cx="530372" cy="5303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76AE9CC5-47F0-4FA8-B16B-BF65148A733F}">
      <dsp:nvSpPr>
        <dsp:cNvPr id="0" name=""/>
        <dsp:cNvSpPr/>
      </dsp:nvSpPr>
      <dsp:spPr>
        <a:xfrm>
          <a:off x="1113781" y="2411194"/>
          <a:ext cx="4200761" cy="964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56" tIns="102056" rIns="102056" bIns="102056" numCol="1" spcCol="1270" anchor="ctr" anchorCtr="0">
          <a:noAutofit/>
        </a:bodyPr>
        <a:lstStyle/>
        <a:p>
          <a:pPr marL="0" lvl="0" indent="0" algn="l" defTabSz="800100">
            <a:lnSpc>
              <a:spcPct val="90000"/>
            </a:lnSpc>
            <a:spcBef>
              <a:spcPct val="0"/>
            </a:spcBef>
            <a:spcAft>
              <a:spcPct val="35000"/>
            </a:spcAft>
            <a:buNone/>
          </a:pPr>
          <a:r>
            <a:rPr lang="en-US" sz="1800" kern="1200"/>
            <a:t>- Model M (8 Stocks, 3 periods), QAOA and VQE with SPSA and COBYLA classical optimizers.</a:t>
          </a:r>
        </a:p>
      </dsp:txBody>
      <dsp:txXfrm>
        <a:off x="1113781" y="2411194"/>
        <a:ext cx="4200761" cy="9643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77"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78"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79"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80"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81"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C0DC7C9-ACC5-4EF4-AD81-9AE6D8C9C645}"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wmf"/><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2" name="Picture 8" descr="A picture containing text&#10;&#10;Description automatically generated"/>
          <p:cNvPicPr/>
          <p:nvPr/>
        </p:nvPicPr>
        <p:blipFill>
          <a:blip r:embed="rId2">
            <a:alphaModFix amt="35000"/>
          </a:blip>
          <a:srcRect t="13109" b="13101"/>
          <a:stretch/>
        </p:blipFill>
        <p:spPr>
          <a:xfrm>
            <a:off x="0" y="0"/>
            <a:ext cx="12188160" cy="6857280"/>
          </a:xfrm>
          <a:prstGeom prst="rect">
            <a:avLst/>
          </a:prstGeom>
          <a:ln w="0">
            <a:noFill/>
          </a:ln>
        </p:spPr>
      </p:pic>
      <p:sp>
        <p:nvSpPr>
          <p:cNvPr id="83" name="Title 1"/>
          <p:cNvSpPr/>
          <p:nvPr/>
        </p:nvSpPr>
        <p:spPr>
          <a:xfrm>
            <a:off x="6053760" y="803160"/>
            <a:ext cx="5798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000"/>
          </a:bodyPr>
          <a:lstStyle/>
          <a:p>
            <a:pPr algn="ctr">
              <a:lnSpc>
                <a:spcPct val="90000"/>
              </a:lnSpc>
            </a:pPr>
            <a:r>
              <a:rPr lang="en-US" sz="4400" b="1" strike="noStrike" spc="-1">
                <a:solidFill>
                  <a:srgbClr val="FFFFFF"/>
                </a:solidFill>
                <a:latin typeface="Times New Roman"/>
              </a:rPr>
              <a:t>Quantum Counselor for Portfolio investment </a:t>
            </a:r>
            <a:endParaRPr lang="en-US" sz="4400" b="0" strike="noStrike" spc="-1">
              <a:latin typeface="Arial"/>
            </a:endParaRPr>
          </a:p>
        </p:txBody>
      </p:sp>
      <p:sp>
        <p:nvSpPr>
          <p:cNvPr id="84" name="Freeform: Shape 21"/>
          <p:cNvSpPr/>
          <p:nvPr/>
        </p:nvSpPr>
        <p:spPr>
          <a:xfrm>
            <a:off x="0" y="-2160"/>
            <a:ext cx="5608440" cy="5839560"/>
          </a:xfrm>
          <a:custGeom>
            <a:avLst/>
            <a:gdLst/>
            <a:ahLst/>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85" name="Content Placeholder 2"/>
          <p:cNvSpPr/>
          <p:nvPr/>
        </p:nvSpPr>
        <p:spPr>
          <a:xfrm>
            <a:off x="6703920" y="3484440"/>
            <a:ext cx="5313960" cy="1671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gn="ctr">
              <a:lnSpc>
                <a:spcPct val="90000"/>
              </a:lnSpc>
              <a:spcBef>
                <a:spcPts val="1001"/>
              </a:spcBef>
              <a:buClr>
                <a:srgbClr val="FFFFFF"/>
              </a:buClr>
              <a:buFont typeface="Arial"/>
              <a:buChar char="•"/>
            </a:pPr>
            <a:r>
              <a:rPr lang="en-US" sz="3600" b="0" strike="noStrike" spc="-1">
                <a:solidFill>
                  <a:srgbClr val="FFFFFF"/>
                </a:solidFill>
                <a:latin typeface="Times New Roman"/>
              </a:rPr>
              <a:t>Alejandro Montañez </a:t>
            </a:r>
            <a:endParaRPr lang="en-US" sz="3600" b="0" strike="noStrike" spc="-1">
              <a:latin typeface="Arial"/>
            </a:endParaRPr>
          </a:p>
          <a:p>
            <a:pPr marL="228600" indent="-227880" algn="ctr">
              <a:lnSpc>
                <a:spcPct val="90000"/>
              </a:lnSpc>
              <a:spcBef>
                <a:spcPts val="1001"/>
              </a:spcBef>
              <a:buClr>
                <a:srgbClr val="FFFFFF"/>
              </a:buClr>
              <a:buFont typeface="Arial"/>
              <a:buChar char="•"/>
            </a:pPr>
            <a:r>
              <a:rPr lang="en-US" sz="3600" b="0" strike="noStrike" spc="-1">
                <a:solidFill>
                  <a:srgbClr val="FFFFFF"/>
                </a:solidFill>
                <a:latin typeface="Times New Roman"/>
              </a:rPr>
              <a:t>Alberto Maldonado</a:t>
            </a:r>
            <a:endParaRPr lang="en-US" sz="3600" b="0" strike="noStrike" spc="-1">
              <a:latin typeface="Arial"/>
            </a:endParaRPr>
          </a:p>
        </p:txBody>
      </p:sp>
      <p:pic>
        <p:nvPicPr>
          <p:cNvPr id="86" name="Picture 6" descr="A picture containing vector graphics&#10;&#10;Description automatically generated"/>
          <p:cNvPicPr/>
          <p:nvPr/>
        </p:nvPicPr>
        <p:blipFill>
          <a:blip r:embed="rId3"/>
          <a:stretch/>
        </p:blipFill>
        <p:spPr>
          <a:xfrm>
            <a:off x="173520" y="528480"/>
            <a:ext cx="3663000" cy="3500280"/>
          </a:xfrm>
          <a:prstGeom prst="rect">
            <a:avLst/>
          </a:prstGeom>
          <a:ln w="0">
            <a:noFill/>
          </a:ln>
        </p:spPr>
      </p:pic>
      <p:sp>
        <p:nvSpPr>
          <p:cNvPr id="87" name="TextBox 11"/>
          <p:cNvSpPr/>
          <p:nvPr/>
        </p:nvSpPr>
        <p:spPr>
          <a:xfrm>
            <a:off x="702000" y="3966840"/>
            <a:ext cx="3527640" cy="69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000" b="1" strike="noStrike" spc="-1">
                <a:solidFill>
                  <a:srgbClr val="FFFFFF"/>
                </a:solidFill>
                <a:latin typeface="Times New Roman"/>
                <a:ea typeface="DejaVu Sans"/>
              </a:rPr>
              <a:t>Team Avocados</a:t>
            </a:r>
            <a:endParaRPr lang="en-US" sz="4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p:blipFill>
        <p:spPr>
          <a:xfrm>
            <a:off x="360" y="871560"/>
            <a:ext cx="12191760" cy="46148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p:nvPr/>
        </p:nvPicPr>
        <p:blipFill>
          <a:blip r:embed="rId2"/>
          <a:stretch/>
        </p:blipFill>
        <p:spPr>
          <a:xfrm>
            <a:off x="0" y="80280"/>
            <a:ext cx="12191760" cy="632052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p:cNvPicPr/>
          <p:nvPr/>
        </p:nvPicPr>
        <p:blipFill>
          <a:blip r:embed="rId2"/>
          <a:stretch/>
        </p:blipFill>
        <p:spPr>
          <a:xfrm>
            <a:off x="0" y="1136880"/>
            <a:ext cx="12191760" cy="343512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54545"/>
        </a:solidFill>
        <a:effectLst/>
      </p:bgPr>
    </p:bg>
    <p:spTree>
      <p:nvGrpSpPr>
        <p:cNvPr id="1" name=""/>
        <p:cNvGrpSpPr/>
        <p:nvPr/>
      </p:nvGrpSpPr>
      <p:grpSpPr>
        <a:xfrm>
          <a:off x="0" y="0"/>
          <a:ext cx="0" cy="0"/>
          <a:chOff x="0" y="0"/>
          <a:chExt cx="0" cy="0"/>
        </a:xfrm>
      </p:grpSpPr>
      <p:sp>
        <p:nvSpPr>
          <p:cNvPr id="111" name="TextBox 5"/>
          <p:cNvSpPr/>
          <p:nvPr/>
        </p:nvSpPr>
        <p:spPr>
          <a:xfrm>
            <a:off x="6234480" y="803160"/>
            <a:ext cx="531396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spcAft>
                <a:spcPts val="601"/>
              </a:spcAft>
            </a:pPr>
            <a:r>
              <a:rPr lang="en-US" sz="4400" b="1" strike="noStrike" spc="-1">
                <a:solidFill>
                  <a:srgbClr val="FFFFFF"/>
                </a:solidFill>
                <a:latin typeface="Calibri Light"/>
                <a:ea typeface="DejaVu Sans"/>
              </a:rPr>
              <a:t>2. Portfolio optimization</a:t>
            </a:r>
            <a:endParaRPr lang="en-US" sz="4400" b="0" strike="noStrike" spc="-1">
              <a:latin typeface="Arial"/>
            </a:endParaRPr>
          </a:p>
        </p:txBody>
      </p:sp>
      <p:sp>
        <p:nvSpPr>
          <p:cNvPr id="112" name="Freeform: Shape 13"/>
          <p:cNvSpPr/>
          <p:nvPr/>
        </p:nvSpPr>
        <p:spPr>
          <a:xfrm>
            <a:off x="0" y="-2160"/>
            <a:ext cx="5608440" cy="5839560"/>
          </a:xfrm>
          <a:custGeom>
            <a:avLst/>
            <a:gdLst/>
            <a:ahLst/>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113" name="Picture 9"/>
          <p:cNvSpPr/>
          <p:nvPr/>
        </p:nvSpPr>
        <p:spPr>
          <a:xfrm>
            <a:off x="0" y="0"/>
            <a:ext cx="5441040" cy="565416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aphicFrame>
        <p:nvGraphicFramePr>
          <p:cNvPr id="2" name="Diagram1"/>
          <p:cNvGraphicFramePr/>
          <p:nvPr>
            <p:extLst>
              <p:ext uri="{D42A27DB-BD31-4B8C-83A1-F6EECF244321}">
                <p14:modId xmlns:p14="http://schemas.microsoft.com/office/powerpoint/2010/main" val="4021420627"/>
              </p:ext>
            </p:extLst>
          </p:nvPr>
        </p:nvGraphicFramePr>
        <p:xfrm>
          <a:off x="6234480" y="2279160"/>
          <a:ext cx="5313960" cy="337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41"/>
          <p:cNvSpPr/>
          <p:nvPr/>
        </p:nvSpPr>
        <p:spPr>
          <a:xfrm>
            <a:off x="2657520" y="5833440"/>
            <a:ext cx="4344120" cy="944640"/>
          </a:xfrm>
          <a:prstGeom prst="roundRect">
            <a:avLst>
              <a:gd name="adj" fmla="val 16667"/>
            </a:avLst>
          </a:prstGeom>
          <a:solidFill>
            <a:schemeClr val="bg1">
              <a:lumMod val="95000"/>
              <a:hueOff val="0"/>
              <a:satOff val="0"/>
              <a:lumOff val="0"/>
              <a:alphaOff val="0"/>
            </a:schemeClr>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15" name="Rounded Rectangle 37"/>
          <p:cNvSpPr/>
          <p:nvPr/>
        </p:nvSpPr>
        <p:spPr>
          <a:xfrm>
            <a:off x="30240" y="3639240"/>
            <a:ext cx="2469960" cy="2108160"/>
          </a:xfrm>
          <a:prstGeom prst="roundRect">
            <a:avLst>
              <a:gd name="adj" fmla="val 16667"/>
            </a:avLst>
          </a:prstGeom>
          <a:no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16" name="Rounded Rectangle 34"/>
          <p:cNvSpPr/>
          <p:nvPr/>
        </p:nvSpPr>
        <p:spPr>
          <a:xfrm>
            <a:off x="6459120" y="3638880"/>
            <a:ext cx="2950920" cy="2108160"/>
          </a:xfrm>
          <a:prstGeom prst="roundRect">
            <a:avLst>
              <a:gd name="adj" fmla="val 16667"/>
            </a:avLst>
          </a:prstGeom>
          <a:solidFill>
            <a:schemeClr val="accent1">
              <a:alpha val="47000"/>
            </a:schemeClr>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17" name="Rounded Rectangle 35"/>
          <p:cNvSpPr/>
          <p:nvPr/>
        </p:nvSpPr>
        <p:spPr>
          <a:xfrm>
            <a:off x="9682560" y="3638880"/>
            <a:ext cx="2469960" cy="2108160"/>
          </a:xfrm>
          <a:prstGeom prst="roundRect">
            <a:avLst>
              <a:gd name="adj" fmla="val 16667"/>
            </a:avLst>
          </a:prstGeom>
          <a:solidFill>
            <a:schemeClr val="accent4">
              <a:alpha val="47000"/>
            </a:schemeClr>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18" name="Rounded Rectangle 33"/>
          <p:cNvSpPr/>
          <p:nvPr/>
        </p:nvSpPr>
        <p:spPr>
          <a:xfrm>
            <a:off x="2597040" y="3638880"/>
            <a:ext cx="3640320" cy="2108160"/>
          </a:xfrm>
          <a:prstGeom prst="roundRect">
            <a:avLst>
              <a:gd name="adj" fmla="val 16667"/>
            </a:avLst>
          </a:prstGeom>
          <a:solidFill>
            <a:schemeClr val="accent6">
              <a:alpha val="47000"/>
            </a:schemeClr>
          </a:solidFill>
          <a:ln>
            <a:solidFill>
              <a:srgbClr val="325490"/>
            </a:solidFill>
          </a:ln>
        </p:spPr>
        <p:style>
          <a:lnRef idx="2">
            <a:schemeClr val="accent1">
              <a:shade val="50000"/>
            </a:schemeClr>
          </a:lnRef>
          <a:fillRef idx="1">
            <a:schemeClr val="accent1"/>
          </a:fillRef>
          <a:effectRef idx="0">
            <a:schemeClr val="accent1"/>
          </a:effectRef>
          <a:fontRef idx="minor"/>
        </p:style>
      </p:sp>
      <p:pic>
        <p:nvPicPr>
          <p:cNvPr id="119" name="Picture 3"/>
          <p:cNvPicPr/>
          <p:nvPr/>
        </p:nvPicPr>
        <p:blipFill>
          <a:blip r:embed="rId2"/>
          <a:stretch/>
        </p:blipFill>
        <p:spPr>
          <a:xfrm>
            <a:off x="1381320" y="1384560"/>
            <a:ext cx="8194320" cy="1053000"/>
          </a:xfrm>
          <a:prstGeom prst="rect">
            <a:avLst/>
          </a:prstGeom>
          <a:ln w="0">
            <a:noFill/>
          </a:ln>
        </p:spPr>
      </p:pic>
      <p:sp>
        <p:nvSpPr>
          <p:cNvPr id="120" name="Rectangle 4"/>
          <p:cNvSpPr/>
          <p:nvPr/>
        </p:nvSpPr>
        <p:spPr>
          <a:xfrm>
            <a:off x="2080440" y="1266840"/>
            <a:ext cx="1713960" cy="1270800"/>
          </a:xfrm>
          <a:prstGeom prst="rect">
            <a:avLst/>
          </a:prstGeom>
          <a:noFill/>
          <a:ln w="38100">
            <a:solidFill>
              <a:srgbClr val="70AD47"/>
            </a:solidFill>
          </a:ln>
        </p:spPr>
        <p:style>
          <a:lnRef idx="2">
            <a:schemeClr val="accent6"/>
          </a:lnRef>
          <a:fillRef idx="1">
            <a:schemeClr val="lt1"/>
          </a:fillRef>
          <a:effectRef idx="0">
            <a:schemeClr val="accent6"/>
          </a:effectRef>
          <a:fontRef idx="minor"/>
        </p:style>
      </p:sp>
      <p:sp>
        <p:nvSpPr>
          <p:cNvPr id="121" name="Rectangle 5"/>
          <p:cNvSpPr/>
          <p:nvPr/>
        </p:nvSpPr>
        <p:spPr>
          <a:xfrm>
            <a:off x="4113720" y="1275840"/>
            <a:ext cx="1494720" cy="1270800"/>
          </a:xfrm>
          <a:prstGeom prst="rect">
            <a:avLst/>
          </a:prstGeom>
          <a:noFill/>
          <a:ln w="38100">
            <a:solidFill>
              <a:srgbClr val="4472C4"/>
            </a:solidFill>
          </a:ln>
        </p:spPr>
        <p:style>
          <a:lnRef idx="2">
            <a:schemeClr val="accent6"/>
          </a:lnRef>
          <a:fillRef idx="1">
            <a:schemeClr val="lt1"/>
          </a:fillRef>
          <a:effectRef idx="0">
            <a:schemeClr val="accent6"/>
          </a:effectRef>
          <a:fontRef idx="minor"/>
        </p:style>
      </p:sp>
      <p:sp>
        <p:nvSpPr>
          <p:cNvPr id="122" name="Rectangle 6"/>
          <p:cNvSpPr/>
          <p:nvPr/>
        </p:nvSpPr>
        <p:spPr>
          <a:xfrm>
            <a:off x="5976000" y="1285200"/>
            <a:ext cx="1318320" cy="1270800"/>
          </a:xfrm>
          <a:prstGeom prst="rect">
            <a:avLst/>
          </a:prstGeom>
          <a:noFill/>
          <a:ln w="38100">
            <a:solidFill>
              <a:srgbClr val="FFC000"/>
            </a:solidFill>
          </a:ln>
        </p:spPr>
        <p:style>
          <a:lnRef idx="2">
            <a:schemeClr val="accent6"/>
          </a:lnRef>
          <a:fillRef idx="1">
            <a:schemeClr val="lt1"/>
          </a:fillRef>
          <a:effectRef idx="0">
            <a:schemeClr val="accent6"/>
          </a:effectRef>
          <a:fontRef idx="minor"/>
        </p:style>
      </p:sp>
      <p:sp>
        <p:nvSpPr>
          <p:cNvPr id="123" name="Rectangle 7"/>
          <p:cNvSpPr/>
          <p:nvPr/>
        </p:nvSpPr>
        <p:spPr>
          <a:xfrm>
            <a:off x="7612920" y="1285200"/>
            <a:ext cx="2035080" cy="1270800"/>
          </a:xfrm>
          <a:prstGeom prst="rect">
            <a:avLst/>
          </a:prstGeom>
          <a:noFill/>
          <a:ln w="38100">
            <a:solidFill>
              <a:srgbClr val="7030A0"/>
            </a:solidFill>
          </a:ln>
        </p:spPr>
        <p:style>
          <a:lnRef idx="2">
            <a:schemeClr val="accent6"/>
          </a:lnRef>
          <a:fillRef idx="1">
            <a:schemeClr val="lt1"/>
          </a:fillRef>
          <a:effectRef idx="0">
            <a:schemeClr val="accent6"/>
          </a:effectRef>
          <a:fontRef idx="minor"/>
        </p:style>
      </p:sp>
      <p:sp>
        <p:nvSpPr>
          <p:cNvPr id="124" name="TextBox 8"/>
          <p:cNvSpPr/>
          <p:nvPr/>
        </p:nvSpPr>
        <p:spPr>
          <a:xfrm>
            <a:off x="2382120" y="2757600"/>
            <a:ext cx="1110960" cy="455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70AD47"/>
                </a:solidFill>
                <a:latin typeface="Times New Roman"/>
                <a:ea typeface="DejaVu Sans"/>
              </a:rPr>
              <a:t>Return</a:t>
            </a:r>
            <a:endParaRPr lang="en-US" sz="2400" b="0" strike="noStrike" spc="-1">
              <a:latin typeface="Arial"/>
            </a:endParaRPr>
          </a:p>
        </p:txBody>
      </p:sp>
      <p:sp>
        <p:nvSpPr>
          <p:cNvPr id="125" name="TextBox 9"/>
          <p:cNvSpPr/>
          <p:nvPr/>
        </p:nvSpPr>
        <p:spPr>
          <a:xfrm>
            <a:off x="4474800" y="2757600"/>
            <a:ext cx="772560" cy="455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4472C4"/>
                </a:solidFill>
                <a:latin typeface="Times New Roman"/>
                <a:ea typeface="DejaVu Sans"/>
              </a:rPr>
              <a:t>Risk</a:t>
            </a:r>
            <a:endParaRPr lang="en-US" sz="2400" b="0" strike="noStrike" spc="-1">
              <a:latin typeface="Arial"/>
            </a:endParaRPr>
          </a:p>
        </p:txBody>
      </p:sp>
      <p:sp>
        <p:nvSpPr>
          <p:cNvPr id="126" name="TextBox 13"/>
          <p:cNvSpPr/>
          <p:nvPr/>
        </p:nvSpPr>
        <p:spPr>
          <a:xfrm>
            <a:off x="5768280" y="2569320"/>
            <a:ext cx="1734120" cy="821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FFC000"/>
                </a:solidFill>
                <a:latin typeface="Times New Roman"/>
                <a:ea typeface="DejaVu Sans"/>
              </a:rPr>
              <a:t>Transaction</a:t>
            </a:r>
            <a:endParaRPr lang="en-US" sz="2400" b="0" strike="noStrike" spc="-1">
              <a:latin typeface="Arial"/>
            </a:endParaRPr>
          </a:p>
          <a:p>
            <a:pPr algn="ctr">
              <a:lnSpc>
                <a:spcPct val="100000"/>
              </a:lnSpc>
            </a:pPr>
            <a:r>
              <a:rPr lang="en-US" sz="2400" b="1" strike="noStrike" spc="-1">
                <a:solidFill>
                  <a:srgbClr val="FFC000"/>
                </a:solidFill>
                <a:latin typeface="Times New Roman"/>
                <a:ea typeface="DejaVu Sans"/>
              </a:rPr>
              <a:t>Cost</a:t>
            </a:r>
            <a:endParaRPr lang="en-US" sz="2400" b="0" strike="noStrike" spc="-1">
              <a:latin typeface="Arial"/>
            </a:endParaRPr>
          </a:p>
        </p:txBody>
      </p:sp>
      <p:sp>
        <p:nvSpPr>
          <p:cNvPr id="127" name="TextBox 14"/>
          <p:cNvSpPr/>
          <p:nvPr/>
        </p:nvSpPr>
        <p:spPr>
          <a:xfrm>
            <a:off x="7801920" y="2569320"/>
            <a:ext cx="1633680" cy="821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1" strike="noStrike" spc="-1">
                <a:solidFill>
                  <a:srgbClr val="7030A0"/>
                </a:solidFill>
                <a:latin typeface="Times New Roman"/>
                <a:ea typeface="DejaVu Sans"/>
              </a:rPr>
              <a:t>Budget constraint</a:t>
            </a:r>
            <a:endParaRPr lang="en-US" sz="2400" b="0" strike="noStrike" spc="-1">
              <a:latin typeface="Arial"/>
            </a:endParaRPr>
          </a:p>
        </p:txBody>
      </p:sp>
      <p:sp>
        <p:nvSpPr>
          <p:cNvPr id="128" name="TextBox 18"/>
          <p:cNvSpPr/>
          <p:nvPr/>
        </p:nvSpPr>
        <p:spPr>
          <a:xfrm>
            <a:off x="4682880" y="86760"/>
            <a:ext cx="3552120" cy="760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400" b="1" strike="noStrike" spc="-1">
                <a:solidFill>
                  <a:srgbClr val="000000"/>
                </a:solidFill>
                <a:latin typeface="Times New Roman"/>
                <a:ea typeface="DejaVu Sans"/>
              </a:rPr>
              <a:t>Cost Function</a:t>
            </a:r>
            <a:endParaRPr lang="en-US" sz="4400" b="0" strike="noStrike" spc="-1">
              <a:latin typeface="Arial"/>
            </a:endParaRPr>
          </a:p>
        </p:txBody>
      </p:sp>
      <p:sp>
        <p:nvSpPr>
          <p:cNvPr id="129" name="TextBox 20"/>
          <p:cNvSpPr/>
          <p:nvPr/>
        </p:nvSpPr>
        <p:spPr>
          <a:xfrm>
            <a:off x="2599560" y="4832280"/>
            <a:ext cx="349704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Times New Roman"/>
                <a:ea typeface="DejaVu Sans"/>
              </a:rPr>
              <a:t>is the bare return for each asset and  is the price at time t of asset n.</a:t>
            </a:r>
            <a:endParaRPr lang="en-US" sz="1800" b="0" strike="noStrike" spc="-1">
              <a:latin typeface="Arial"/>
            </a:endParaRPr>
          </a:p>
        </p:txBody>
      </p:sp>
      <p:sp>
        <p:nvSpPr>
          <p:cNvPr id="130" name="TextBox 23"/>
          <p:cNvSpPr/>
          <p:nvPr/>
        </p:nvSpPr>
        <p:spPr>
          <a:xfrm>
            <a:off x="68760" y="4727880"/>
            <a:ext cx="271152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Times New Roman"/>
                <a:ea typeface="DejaVu Sans"/>
              </a:rPr>
              <a:t>is a vector with the percentage of investment for N assets at time t.</a:t>
            </a:r>
            <a:endParaRPr lang="en-US" sz="1800" b="0" strike="noStrike" spc="-1">
              <a:latin typeface="Arial"/>
            </a:endParaRPr>
          </a:p>
        </p:txBody>
      </p:sp>
      <p:pic>
        <p:nvPicPr>
          <p:cNvPr id="131" name="Picture 24"/>
          <p:cNvPicPr/>
          <p:nvPr/>
        </p:nvPicPr>
        <p:blipFill>
          <a:blip r:embed="rId3"/>
          <a:stretch/>
        </p:blipFill>
        <p:spPr>
          <a:xfrm>
            <a:off x="479880" y="3693960"/>
            <a:ext cx="1143720" cy="967680"/>
          </a:xfrm>
          <a:prstGeom prst="rect">
            <a:avLst/>
          </a:prstGeom>
          <a:ln w="0">
            <a:noFill/>
          </a:ln>
        </p:spPr>
      </p:pic>
      <p:pic>
        <p:nvPicPr>
          <p:cNvPr id="132" name="Picture 25"/>
          <p:cNvPicPr/>
          <p:nvPr/>
        </p:nvPicPr>
        <p:blipFill>
          <a:blip r:embed="rId4"/>
          <a:stretch/>
        </p:blipFill>
        <p:spPr>
          <a:xfrm>
            <a:off x="7644240" y="3903840"/>
            <a:ext cx="413640" cy="380160"/>
          </a:xfrm>
          <a:prstGeom prst="rect">
            <a:avLst/>
          </a:prstGeom>
          <a:ln w="0">
            <a:noFill/>
          </a:ln>
        </p:spPr>
      </p:pic>
      <p:sp>
        <p:nvSpPr>
          <p:cNvPr id="133" name="TextBox 27"/>
          <p:cNvSpPr/>
          <p:nvPr/>
        </p:nvSpPr>
        <p:spPr>
          <a:xfrm>
            <a:off x="6594120" y="4407840"/>
            <a:ext cx="284256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Times New Roman"/>
                <a:ea typeface="DejaVu Sans"/>
              </a:rPr>
              <a:t>is the covariant matrix of the returns at time t and  is the risk aversion</a:t>
            </a:r>
            <a:endParaRPr lang="en-US" sz="1800" b="0" strike="noStrike" spc="-1">
              <a:latin typeface="Arial"/>
            </a:endParaRPr>
          </a:p>
        </p:txBody>
      </p:sp>
      <p:pic>
        <p:nvPicPr>
          <p:cNvPr id="134" name="Picture 28"/>
          <p:cNvPicPr/>
          <p:nvPr/>
        </p:nvPicPr>
        <p:blipFill>
          <a:blip r:embed="rId5"/>
          <a:stretch/>
        </p:blipFill>
        <p:spPr>
          <a:xfrm>
            <a:off x="2717280" y="3868200"/>
            <a:ext cx="3376080" cy="839160"/>
          </a:xfrm>
          <a:prstGeom prst="rect">
            <a:avLst/>
          </a:prstGeom>
          <a:ln w="0">
            <a:noFill/>
          </a:ln>
        </p:spPr>
      </p:pic>
      <p:pic>
        <p:nvPicPr>
          <p:cNvPr id="135" name="Picture 31"/>
          <p:cNvPicPr/>
          <p:nvPr/>
        </p:nvPicPr>
        <p:blipFill>
          <a:blip r:embed="rId6"/>
          <a:stretch/>
        </p:blipFill>
        <p:spPr>
          <a:xfrm>
            <a:off x="9892440" y="3993120"/>
            <a:ext cx="2095200" cy="266040"/>
          </a:xfrm>
          <a:prstGeom prst="rect">
            <a:avLst/>
          </a:prstGeom>
          <a:ln w="0">
            <a:noFill/>
          </a:ln>
        </p:spPr>
      </p:pic>
      <p:sp>
        <p:nvSpPr>
          <p:cNvPr id="136" name="TextBox 32"/>
          <p:cNvSpPr/>
          <p:nvPr/>
        </p:nvSpPr>
        <p:spPr>
          <a:xfrm>
            <a:off x="9801360" y="4383000"/>
            <a:ext cx="238968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Times New Roman"/>
                <a:ea typeface="DejaVu Sans"/>
              </a:rPr>
              <a:t>where  is the optimal parabolic coefficient of the transaction cost</a:t>
            </a:r>
            <a:endParaRPr lang="en-US" sz="1800" b="0" strike="noStrike" spc="-1">
              <a:latin typeface="Arial"/>
            </a:endParaRPr>
          </a:p>
        </p:txBody>
      </p:sp>
      <p:pic>
        <p:nvPicPr>
          <p:cNvPr id="137" name="Picture 39"/>
          <p:cNvPicPr/>
          <p:nvPr/>
        </p:nvPicPr>
        <p:blipFill>
          <a:blip r:embed="rId7"/>
          <a:stretch/>
        </p:blipFill>
        <p:spPr>
          <a:xfrm>
            <a:off x="2937600" y="6122880"/>
            <a:ext cx="367560" cy="278640"/>
          </a:xfrm>
          <a:prstGeom prst="rect">
            <a:avLst/>
          </a:prstGeom>
          <a:ln w="0">
            <a:noFill/>
          </a:ln>
        </p:spPr>
      </p:pic>
      <p:sp>
        <p:nvSpPr>
          <p:cNvPr id="138" name="TextBox 40"/>
          <p:cNvSpPr/>
          <p:nvPr/>
        </p:nvSpPr>
        <p:spPr>
          <a:xfrm>
            <a:off x="3504960" y="5869800"/>
            <a:ext cx="349704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Times New Roman"/>
                <a:ea typeface="DejaVu Sans"/>
              </a:rPr>
              <a:t>is a vector of ones with dimension N and  is a Lagrange multiplier for the Budget constraint. </a:t>
            </a:r>
            <a:endParaRPr lang="en-US" sz="18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Content Placeholder 4" descr="A picture containing chart&#10;&#10;Description automatically generated"/>
          <p:cNvPicPr/>
          <p:nvPr/>
        </p:nvPicPr>
        <p:blipFill>
          <a:blip r:embed="rId2"/>
          <a:stretch/>
        </p:blipFill>
        <p:spPr>
          <a:xfrm>
            <a:off x="21600" y="724320"/>
            <a:ext cx="12169800" cy="540828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4" descr="Graphical user interface, text, application&#10;&#10;Description automatically generated"/>
          <p:cNvPicPr/>
          <p:nvPr/>
        </p:nvPicPr>
        <p:blipFill>
          <a:blip r:embed="rId2"/>
          <a:stretch/>
        </p:blipFill>
        <p:spPr>
          <a:xfrm>
            <a:off x="1709280" y="5511960"/>
            <a:ext cx="8178120" cy="1345320"/>
          </a:xfrm>
          <a:prstGeom prst="rect">
            <a:avLst/>
          </a:prstGeom>
          <a:ln w="0">
            <a:noFill/>
          </a:ln>
        </p:spPr>
      </p:pic>
      <p:pic>
        <p:nvPicPr>
          <p:cNvPr id="141" name="Picture 6" descr="Table&#10;&#10;Description automatically generated"/>
          <p:cNvPicPr/>
          <p:nvPr/>
        </p:nvPicPr>
        <p:blipFill>
          <a:blip r:embed="rId3"/>
          <a:stretch/>
        </p:blipFill>
        <p:spPr>
          <a:xfrm>
            <a:off x="1709280" y="450360"/>
            <a:ext cx="7301880" cy="2094840"/>
          </a:xfrm>
          <a:prstGeom prst="rect">
            <a:avLst/>
          </a:prstGeom>
          <a:ln w="0">
            <a:noFill/>
          </a:ln>
        </p:spPr>
      </p:pic>
      <p:pic>
        <p:nvPicPr>
          <p:cNvPr id="142" name="Picture 8" descr="Text&#10;&#10;Description automatically generated"/>
          <p:cNvPicPr/>
          <p:nvPr/>
        </p:nvPicPr>
        <p:blipFill>
          <a:blip r:embed="rId4"/>
          <a:stretch/>
        </p:blipFill>
        <p:spPr>
          <a:xfrm>
            <a:off x="1709280" y="2927160"/>
            <a:ext cx="8228880" cy="2145600"/>
          </a:xfrm>
          <a:prstGeom prst="rect">
            <a:avLst/>
          </a:prstGeom>
          <a:ln w="0">
            <a:noFill/>
          </a:ln>
        </p:spPr>
      </p:pic>
      <p:sp>
        <p:nvSpPr>
          <p:cNvPr id="143" name="TextBox 9"/>
          <p:cNvSpPr/>
          <p:nvPr/>
        </p:nvSpPr>
        <p:spPr>
          <a:xfrm>
            <a:off x="2714400" y="0"/>
            <a:ext cx="5667480" cy="57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000000"/>
                </a:solidFill>
                <a:latin typeface="Times New Roman"/>
                <a:ea typeface="DejaVu Sans"/>
              </a:rPr>
              <a:t>XS model - 3 Stocks – 2 Periods</a:t>
            </a:r>
            <a:endParaRPr lang="en-US" sz="3200" b="0" strike="noStrike" spc="-1">
              <a:latin typeface="Arial"/>
            </a:endParaRPr>
          </a:p>
        </p:txBody>
      </p:sp>
      <p:sp>
        <p:nvSpPr>
          <p:cNvPr id="144" name="TextBox 10"/>
          <p:cNvSpPr/>
          <p:nvPr/>
        </p:nvSpPr>
        <p:spPr>
          <a:xfrm>
            <a:off x="2713680" y="2457000"/>
            <a:ext cx="5442120" cy="57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000000"/>
                </a:solidFill>
                <a:latin typeface="Times New Roman"/>
                <a:ea typeface="DejaVu Sans"/>
              </a:rPr>
              <a:t>S model – 5 Stocks – 3 Periods</a:t>
            </a:r>
            <a:endParaRPr lang="en-US" sz="3200" b="0" strike="noStrike" spc="-1">
              <a:latin typeface="Arial"/>
            </a:endParaRPr>
          </a:p>
        </p:txBody>
      </p:sp>
      <p:sp>
        <p:nvSpPr>
          <p:cNvPr id="145" name="TextBox 11"/>
          <p:cNvSpPr/>
          <p:nvPr/>
        </p:nvSpPr>
        <p:spPr>
          <a:xfrm>
            <a:off x="2786760" y="4959000"/>
            <a:ext cx="5600520" cy="57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000000"/>
                </a:solidFill>
                <a:latin typeface="Times New Roman"/>
                <a:ea typeface="DejaVu Sans"/>
              </a:rPr>
              <a:t>M model – 8 Stocks – 3 Periods</a:t>
            </a:r>
            <a:endParaRPr lang="en-US" sz="3200" b="0" strike="noStrike" spc="-1">
              <a:latin typeface="Arial"/>
            </a:endParaRPr>
          </a:p>
        </p:txBody>
      </p:sp>
      <p:sp>
        <p:nvSpPr>
          <p:cNvPr id="146" name="Rectangle 13"/>
          <p:cNvSpPr/>
          <p:nvPr/>
        </p:nvSpPr>
        <p:spPr>
          <a:xfrm>
            <a:off x="3418200" y="450360"/>
            <a:ext cx="911160" cy="1989360"/>
          </a:xfrm>
          <a:prstGeom prst="rect">
            <a:avLst/>
          </a:prstGeom>
          <a:noFill/>
          <a:ln w="28575">
            <a:solidFill>
              <a:srgbClr val="FF0000"/>
            </a:solidFill>
          </a:ln>
        </p:spPr>
        <p:style>
          <a:lnRef idx="2">
            <a:schemeClr val="accent6"/>
          </a:lnRef>
          <a:fillRef idx="1">
            <a:schemeClr val="lt1"/>
          </a:fillRef>
          <a:effectRef idx="0">
            <a:schemeClr val="accent6"/>
          </a:effectRef>
          <a:fontRef idx="minor"/>
        </p:style>
      </p:sp>
      <p:sp>
        <p:nvSpPr>
          <p:cNvPr id="147" name="Rectangle 14"/>
          <p:cNvSpPr/>
          <p:nvPr/>
        </p:nvSpPr>
        <p:spPr>
          <a:xfrm>
            <a:off x="3423600" y="2988000"/>
            <a:ext cx="911160" cy="1989360"/>
          </a:xfrm>
          <a:prstGeom prst="rect">
            <a:avLst/>
          </a:prstGeom>
          <a:noFill/>
          <a:ln w="28575">
            <a:solidFill>
              <a:srgbClr val="FF0000"/>
            </a:solidFill>
          </a:ln>
        </p:spPr>
        <p:style>
          <a:lnRef idx="2">
            <a:schemeClr val="accent6"/>
          </a:lnRef>
          <a:fillRef idx="1">
            <a:schemeClr val="lt1"/>
          </a:fillRef>
          <a:effectRef idx="0">
            <a:schemeClr val="accent6"/>
          </a:effectRef>
          <a:fontRef idx="minor"/>
        </p:style>
      </p:sp>
      <p:sp>
        <p:nvSpPr>
          <p:cNvPr id="148" name="Rectangle 15"/>
          <p:cNvSpPr/>
          <p:nvPr/>
        </p:nvSpPr>
        <p:spPr>
          <a:xfrm>
            <a:off x="3499200" y="5511960"/>
            <a:ext cx="911160" cy="1345320"/>
          </a:xfrm>
          <a:prstGeom prst="rect">
            <a:avLst/>
          </a:prstGeom>
          <a:noFill/>
          <a:ln w="28575">
            <a:solidFill>
              <a:srgbClr val="FF0000"/>
            </a:solidFill>
          </a:ln>
        </p:spPr>
        <p:style>
          <a:lnRef idx="2">
            <a:schemeClr val="accent6"/>
          </a:lnRef>
          <a:fillRef idx="1">
            <a:schemeClr val="lt1"/>
          </a:fillRef>
          <a:effectRef idx="0">
            <a:schemeClr val="accent6"/>
          </a:effectRef>
          <a:fontRef idx="minor"/>
        </p:style>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9"/>
          <p:cNvSpPr/>
          <p:nvPr/>
        </p:nvSpPr>
        <p:spPr>
          <a:xfrm>
            <a:off x="7805880" y="3883680"/>
            <a:ext cx="3961080" cy="1126800"/>
          </a:xfrm>
          <a:prstGeom prst="roundRect">
            <a:avLst>
              <a:gd name="adj" fmla="val 16667"/>
            </a:avLst>
          </a:prstGeom>
          <a:solidFill>
            <a:schemeClr val="accent2">
              <a:lumMod val="75000"/>
              <a:alpha val="30000"/>
            </a:schemeClr>
          </a:solidFill>
          <a:ln w="38100">
            <a:solidFill>
              <a:srgbClr val="C55A11"/>
            </a:solidFill>
          </a:ln>
        </p:spPr>
        <p:style>
          <a:lnRef idx="2">
            <a:schemeClr val="accent1">
              <a:shade val="50000"/>
            </a:schemeClr>
          </a:lnRef>
          <a:fillRef idx="1">
            <a:schemeClr val="accent1"/>
          </a:fillRef>
          <a:effectRef idx="0">
            <a:schemeClr val="accent1"/>
          </a:effectRef>
          <a:fontRef idx="minor"/>
        </p:style>
      </p:sp>
      <p:sp>
        <p:nvSpPr>
          <p:cNvPr id="150" name="Title 1"/>
          <p:cNvSpPr/>
          <p:nvPr/>
        </p:nvSpPr>
        <p:spPr>
          <a:xfrm>
            <a:off x="703440" y="1116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1" strike="noStrike" spc="-1">
                <a:solidFill>
                  <a:srgbClr val="000000"/>
                </a:solidFill>
                <a:latin typeface="Times New Roman"/>
              </a:rPr>
              <a:t>3. Our novel Approach for the cost function</a:t>
            </a:r>
            <a:endParaRPr lang="en-US" sz="4400" b="0" strike="noStrike" spc="-1">
              <a:latin typeface="Arial"/>
            </a:endParaRPr>
          </a:p>
        </p:txBody>
      </p:sp>
      <p:sp>
        <p:nvSpPr>
          <p:cNvPr id="151" name="Rounded Rectangle 7"/>
          <p:cNvSpPr/>
          <p:nvPr/>
        </p:nvSpPr>
        <p:spPr>
          <a:xfrm>
            <a:off x="7001640" y="1771920"/>
            <a:ext cx="3178800" cy="1126800"/>
          </a:xfrm>
          <a:prstGeom prst="roundRect">
            <a:avLst>
              <a:gd name="adj" fmla="val 16667"/>
            </a:avLst>
          </a:prstGeom>
          <a:noFill/>
          <a:ln w="38100">
            <a:solidFill>
              <a:srgbClr val="00B0F0"/>
            </a:solidFill>
          </a:ln>
        </p:spPr>
        <p:style>
          <a:lnRef idx="2">
            <a:schemeClr val="accent1">
              <a:shade val="50000"/>
            </a:schemeClr>
          </a:lnRef>
          <a:fillRef idx="1">
            <a:schemeClr val="accent1"/>
          </a:fillRef>
          <a:effectRef idx="0">
            <a:schemeClr val="accent1"/>
          </a:effectRef>
          <a:fontRef idx="minor"/>
        </p:style>
      </p:sp>
      <p:sp>
        <p:nvSpPr>
          <p:cNvPr id="152" name="Rounded Rectangle 8"/>
          <p:cNvSpPr/>
          <p:nvPr/>
        </p:nvSpPr>
        <p:spPr>
          <a:xfrm>
            <a:off x="10535400" y="1771920"/>
            <a:ext cx="1094760" cy="1126800"/>
          </a:xfrm>
          <a:prstGeom prst="roundRect">
            <a:avLst>
              <a:gd name="adj" fmla="val 16667"/>
            </a:avLst>
          </a:prstGeom>
          <a:noFill/>
          <a:ln w="38100">
            <a:solidFill>
              <a:srgbClr val="C55A11"/>
            </a:solidFill>
          </a:ln>
        </p:spPr>
        <p:style>
          <a:lnRef idx="2">
            <a:schemeClr val="accent1">
              <a:shade val="50000"/>
            </a:schemeClr>
          </a:lnRef>
          <a:fillRef idx="1">
            <a:schemeClr val="accent1"/>
          </a:fillRef>
          <a:effectRef idx="0">
            <a:schemeClr val="accent1"/>
          </a:effectRef>
          <a:fontRef idx="minor"/>
        </p:style>
      </p:sp>
      <p:sp>
        <p:nvSpPr>
          <p:cNvPr id="153" name="TextBox 9"/>
          <p:cNvSpPr/>
          <p:nvPr/>
        </p:nvSpPr>
        <p:spPr>
          <a:xfrm>
            <a:off x="7696440" y="2899080"/>
            <a:ext cx="191736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B0F0"/>
                </a:solidFill>
                <a:latin typeface="Times New Roman"/>
                <a:ea typeface="DejaVu Sans"/>
              </a:rPr>
              <a:t>Weakly Budget Constraint</a:t>
            </a:r>
            <a:endParaRPr lang="en-US" sz="1800" b="0" strike="noStrike" spc="-1">
              <a:latin typeface="Arial"/>
            </a:endParaRPr>
          </a:p>
        </p:txBody>
      </p:sp>
      <p:sp>
        <p:nvSpPr>
          <p:cNvPr id="154" name="TextBox 10"/>
          <p:cNvSpPr/>
          <p:nvPr/>
        </p:nvSpPr>
        <p:spPr>
          <a:xfrm>
            <a:off x="10066320" y="2899080"/>
            <a:ext cx="191736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C55A11"/>
                </a:solidFill>
                <a:latin typeface="Times New Roman"/>
                <a:ea typeface="DejaVu Sans"/>
              </a:rPr>
              <a:t>Stock forecasting uncertainty</a:t>
            </a:r>
            <a:endParaRPr lang="en-US" sz="1800" b="0" strike="noStrike" spc="-1">
              <a:latin typeface="Arial"/>
            </a:endParaRPr>
          </a:p>
        </p:txBody>
      </p:sp>
      <p:sp>
        <p:nvSpPr>
          <p:cNvPr id="155" name="TextBox 16"/>
          <p:cNvSpPr/>
          <p:nvPr/>
        </p:nvSpPr>
        <p:spPr>
          <a:xfrm>
            <a:off x="8364600" y="3880440"/>
            <a:ext cx="3402360" cy="118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Times New Roman"/>
                <a:ea typeface="DejaVu Sans"/>
              </a:rPr>
              <a:t>is a vector with the mean relative error of the forecasting method for the test data and  is the respective Lagrange multiplier.</a:t>
            </a:r>
            <a:endParaRPr lang="en-US" sz="1800" b="0" strike="noStrike" spc="-1">
              <a:latin typeface="Arial"/>
            </a:endParaRPr>
          </a:p>
        </p:txBody>
      </p:sp>
      <p:pic>
        <p:nvPicPr>
          <p:cNvPr id="156" name="Picture 21"/>
          <p:cNvPicPr/>
          <p:nvPr/>
        </p:nvPicPr>
        <p:blipFill>
          <a:blip r:embed="rId2"/>
          <a:stretch/>
        </p:blipFill>
        <p:spPr>
          <a:xfrm>
            <a:off x="7936560" y="4250880"/>
            <a:ext cx="358560" cy="318960"/>
          </a:xfrm>
          <a:prstGeom prst="rect">
            <a:avLst/>
          </a:prstGeom>
          <a:ln w="0">
            <a:noFill/>
          </a:ln>
        </p:spPr>
      </p:pic>
      <p:sp>
        <p:nvSpPr>
          <p:cNvPr id="157" name="Oval 24"/>
          <p:cNvSpPr/>
          <p:nvPr/>
        </p:nvSpPr>
        <p:spPr>
          <a:xfrm>
            <a:off x="7229160" y="1757520"/>
            <a:ext cx="1094760" cy="11613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pic>
        <p:nvPicPr>
          <p:cNvPr id="158" name="Picture 25"/>
          <p:cNvPicPr/>
          <p:nvPr/>
        </p:nvPicPr>
        <p:blipFill>
          <a:blip r:embed="rId3"/>
          <a:stretch/>
        </p:blipFill>
        <p:spPr>
          <a:xfrm>
            <a:off x="315000" y="1737000"/>
            <a:ext cx="11291040" cy="1116360"/>
          </a:xfrm>
          <a:prstGeom prst="rect">
            <a:avLst/>
          </a:prstGeom>
          <a:ln w="0">
            <a:noFill/>
          </a:ln>
        </p:spPr>
      </p:pic>
      <p:sp>
        <p:nvSpPr>
          <p:cNvPr id="159" name="Straight Arrow Connector 27"/>
          <p:cNvSpPr/>
          <p:nvPr/>
        </p:nvSpPr>
        <p:spPr>
          <a:xfrm flipV="1">
            <a:off x="6416280" y="2806560"/>
            <a:ext cx="1053720" cy="1350360"/>
          </a:xfrm>
          <a:custGeom>
            <a:avLst/>
            <a:gdLst/>
            <a:ahLst/>
            <a:cxnLst/>
            <a:rect l="l" t="t" r="r" b="b"/>
            <a:pathLst>
              <a:path w="21600" h="21600">
                <a:moveTo>
                  <a:pt x="0" y="0"/>
                </a:moveTo>
                <a:lnTo>
                  <a:pt x="21600" y="21600"/>
                </a:lnTo>
              </a:path>
            </a:pathLst>
          </a:custGeom>
          <a:noFill/>
          <a:ln w="57150">
            <a:solidFill>
              <a:srgbClr val="FF0000"/>
            </a:solidFill>
            <a:tailEnd type="triangle" w="med" len="med"/>
          </a:ln>
        </p:spPr>
        <p:style>
          <a:lnRef idx="1">
            <a:schemeClr val="accent1"/>
          </a:lnRef>
          <a:fillRef idx="0">
            <a:schemeClr val="accent1"/>
          </a:fillRef>
          <a:effectRef idx="0">
            <a:schemeClr val="accent1"/>
          </a:effectRef>
          <a:fontRef idx="minor"/>
        </p:style>
      </p:sp>
      <p:sp>
        <p:nvSpPr>
          <p:cNvPr id="160" name="TextBox 29"/>
          <p:cNvSpPr/>
          <p:nvPr/>
        </p:nvSpPr>
        <p:spPr>
          <a:xfrm>
            <a:off x="2901240" y="3411000"/>
            <a:ext cx="3288600" cy="1461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800" b="0" strike="noStrike" spc="-1">
                <a:solidFill>
                  <a:srgbClr val="000000"/>
                </a:solidFill>
                <a:latin typeface="Times New Roman"/>
                <a:ea typeface="DejaVu Sans"/>
              </a:rPr>
              <a:t>A large sum of the values would make the constraint weak while if the forecasting mean relative error is large, it will make the constraint stronger</a:t>
            </a:r>
            <a:endParaRPr lang="en-US" sz="1800" b="0" strike="noStrike" spc="-1">
              <a:latin typeface="Arial"/>
            </a:endParaRPr>
          </a:p>
        </p:txBody>
      </p:sp>
      <p:sp>
        <p:nvSpPr>
          <p:cNvPr id="161" name="Rectangle 30"/>
          <p:cNvSpPr/>
          <p:nvPr/>
        </p:nvSpPr>
        <p:spPr>
          <a:xfrm>
            <a:off x="2672640" y="3237480"/>
            <a:ext cx="3742920" cy="18424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Content Placeholder 4" descr="A picture containing graphical user interface&#10;&#10;Description automatically generated"/>
          <p:cNvPicPr/>
          <p:nvPr/>
        </p:nvPicPr>
        <p:blipFill>
          <a:blip r:embed="rId2"/>
          <a:stretch/>
        </p:blipFill>
        <p:spPr>
          <a:xfrm>
            <a:off x="838080" y="3205080"/>
            <a:ext cx="10514880" cy="3504600"/>
          </a:xfrm>
          <a:prstGeom prst="rect">
            <a:avLst/>
          </a:prstGeom>
          <a:ln w="0">
            <a:noFill/>
          </a:ln>
        </p:spPr>
      </p:pic>
      <p:pic>
        <p:nvPicPr>
          <p:cNvPr id="163" name="Picture 6" descr="A picture containing chart&#10;&#10;Description automatically generated"/>
          <p:cNvPicPr/>
          <p:nvPr/>
        </p:nvPicPr>
        <p:blipFill>
          <a:blip r:embed="rId3"/>
          <a:stretch/>
        </p:blipFill>
        <p:spPr>
          <a:xfrm>
            <a:off x="3339000" y="138600"/>
            <a:ext cx="4599000" cy="306576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4F63-7ED6-FA49-BED2-CDCF4E930329}"/>
              </a:ext>
            </a:extLst>
          </p:cNvPr>
          <p:cNvSpPr>
            <a:spLocks noGrp="1"/>
          </p:cNvSpPr>
          <p:nvPr>
            <p:ph type="title"/>
          </p:nvPr>
        </p:nvSpPr>
        <p:spPr>
          <a:xfrm>
            <a:off x="6234330" y="803325"/>
            <a:ext cx="5314536" cy="1325563"/>
          </a:xfrm>
        </p:spPr>
        <p:txBody>
          <a:bodyPr vert="horz" lIns="91440" tIns="45720" rIns="91440" bIns="45720" rtlCol="0" anchor="ctr">
            <a:normAutofit/>
          </a:bodyPr>
          <a:lstStyle/>
          <a:p>
            <a:r>
              <a:rPr lang="en-US"/>
              <a:t>Conclusion and Future Work</a:t>
            </a:r>
            <a:endParaRPr lang="en-US"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en placed on top of a signature line">
            <a:extLst>
              <a:ext uri="{FF2B5EF4-FFF2-40B4-BE49-F238E27FC236}">
                <a16:creationId xmlns:a16="http://schemas.microsoft.com/office/drawing/2014/main" id="{09621984-5588-408F-9597-16C0A6AA2293}"/>
              </a:ext>
            </a:extLst>
          </p:cNvPr>
          <p:cNvPicPr>
            <a:picLocks noChangeAspect="1"/>
          </p:cNvPicPr>
          <p:nvPr/>
        </p:nvPicPr>
        <p:blipFill rotWithShape="1">
          <a:blip r:embed="rId2"/>
          <a:srcRect l="35764" r="2" b="2"/>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Subtitle 2">
            <a:extLst>
              <a:ext uri="{FF2B5EF4-FFF2-40B4-BE49-F238E27FC236}">
                <a16:creationId xmlns:a16="http://schemas.microsoft.com/office/drawing/2014/main" id="{DFDAF659-BCCC-9240-8374-69DA6A6A38D8}"/>
              </a:ext>
            </a:extLst>
          </p:cNvPr>
          <p:cNvSpPr>
            <a:spLocks noGrp="1"/>
          </p:cNvSpPr>
          <p:nvPr>
            <p:ph type="subTitle"/>
          </p:nvPr>
        </p:nvSpPr>
        <p:spPr>
          <a:xfrm>
            <a:off x="6234329" y="2279018"/>
            <a:ext cx="5314543" cy="3375920"/>
          </a:xfrm>
        </p:spPr>
        <p:txBody>
          <a:bodyPr vert="horz" lIns="91440" tIns="45720" rIns="91440" bIns="45720" rtlCol="0" anchor="t">
            <a:normAutofit fontScale="62500" lnSpcReduction="20000"/>
          </a:bodyPr>
          <a:lstStyle/>
          <a:p>
            <a:pPr indent="-228600">
              <a:spcAft>
                <a:spcPts val="600"/>
              </a:spcAft>
              <a:buFont typeface="Arial" panose="020B0604020202020204" pitchFamily="34" charset="0"/>
              <a:buChar char="•"/>
            </a:pPr>
            <a:r>
              <a:rPr lang="en-US" sz="2100" dirty="0">
                <a:latin typeface="Times" pitchFamily="2" charset="0"/>
              </a:rPr>
              <a:t>We have come with a QNN model capable of forecasting the price trend for different assets. This model present some advantages when compare with classical approaches.</a:t>
            </a:r>
          </a:p>
          <a:p>
            <a:pPr indent="-228600">
              <a:spcAft>
                <a:spcPts val="600"/>
              </a:spcAft>
              <a:buFont typeface="Arial" panose="020B0604020202020204" pitchFamily="34" charset="0"/>
              <a:buChar char="•"/>
            </a:pPr>
            <a:r>
              <a:rPr lang="en-US" sz="2100" dirty="0">
                <a:latin typeface="Times" pitchFamily="2" charset="0"/>
              </a:rPr>
              <a:t>We implement satisfactorily the problem of optimization portfolio using </a:t>
            </a:r>
            <a:r>
              <a:rPr lang="en-US" sz="2100" dirty="0" err="1">
                <a:latin typeface="Times" pitchFamily="2" charset="0"/>
              </a:rPr>
              <a:t>qiskit</a:t>
            </a:r>
            <a:r>
              <a:rPr lang="en-US" sz="2100" dirty="0">
                <a:latin typeface="Times" pitchFamily="2" charset="0"/>
              </a:rPr>
              <a:t> with two quantum solvers QAOA and VQE, and we compare the results with a classical solver CPLEX. Even though we select a small number of maximal iterations, the quantum models come to the optimal solution.</a:t>
            </a:r>
          </a:p>
          <a:p>
            <a:pPr indent="-228600">
              <a:spcAft>
                <a:spcPts val="600"/>
              </a:spcAft>
              <a:buFont typeface="Arial" panose="020B0604020202020204" pitchFamily="34" charset="0"/>
              <a:buChar char="•"/>
            </a:pPr>
            <a:r>
              <a:rPr lang="en-US" sz="2100" dirty="0">
                <a:latin typeface="Times" pitchFamily="2" charset="0"/>
              </a:rPr>
              <a:t>We implement a new approach for the objective function called the budget increment opportunity, where if there is a great opportunity of investment (high bare return and low uncertainty in the forecasting) the budget constraint becomes weak. This approach allows us to get a considerably increment in profits.</a:t>
            </a:r>
          </a:p>
          <a:p>
            <a:pPr indent="-228600">
              <a:spcAft>
                <a:spcPts val="600"/>
              </a:spcAft>
              <a:buFont typeface="Arial" panose="020B0604020202020204" pitchFamily="34" charset="0"/>
              <a:buChar char="•"/>
            </a:pPr>
            <a:r>
              <a:rPr lang="en-US" sz="2100" dirty="0">
                <a:latin typeface="Times" pitchFamily="2" charset="0"/>
              </a:rPr>
              <a:t>For next work, we want to implement these methods on a real hardware. Unfortunately, we couldn’t make it because some technical difficulties with the two backends where we tried it. Additionally, we want to add fundamental analysis as input to the QNN, to explore new ways of improving the forecasting ability.</a:t>
            </a:r>
            <a:br>
              <a:rPr lang="en-US" sz="1100" dirty="0">
                <a:latin typeface="+mn-lt"/>
                <a:ea typeface="+mn-ea"/>
                <a:cs typeface="+mn-cs"/>
              </a:rPr>
            </a:br>
            <a:endParaRPr lang="en-US" sz="1100" dirty="0">
              <a:latin typeface="+mn-lt"/>
              <a:ea typeface="+mn-ea"/>
              <a:cs typeface="+mn-cs"/>
            </a:endParaRPr>
          </a:p>
          <a:p>
            <a:pPr indent="-228600">
              <a:spcAft>
                <a:spcPts val="600"/>
              </a:spcAft>
              <a:buFont typeface="Arial" panose="020B0604020202020204" pitchFamily="34" charset="0"/>
              <a:buChar char="•"/>
            </a:pPr>
            <a:endParaRPr lang="en-US" sz="1100" dirty="0">
              <a:latin typeface="+mn-lt"/>
              <a:ea typeface="+mn-ea"/>
              <a:cs typeface="+mn-cs"/>
            </a:endParaRPr>
          </a:p>
        </p:txBody>
      </p:sp>
    </p:spTree>
    <p:extLst>
      <p:ext uri="{BB962C8B-B14F-4D97-AF65-F5344CB8AC3E}">
        <p14:creationId xmlns:p14="http://schemas.microsoft.com/office/powerpoint/2010/main" val="239877057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54545"/>
        </a:solidFill>
        <a:effectLst/>
      </p:bgPr>
    </p:bg>
    <p:spTree>
      <p:nvGrpSpPr>
        <p:cNvPr id="1" name=""/>
        <p:cNvGrpSpPr/>
        <p:nvPr/>
      </p:nvGrpSpPr>
      <p:grpSpPr>
        <a:xfrm>
          <a:off x="0" y="0"/>
          <a:ext cx="0" cy="0"/>
          <a:chOff x="0" y="0"/>
          <a:chExt cx="0" cy="0"/>
        </a:xfrm>
      </p:grpSpPr>
      <p:sp>
        <p:nvSpPr>
          <p:cNvPr id="88" name="Title 1"/>
          <p:cNvSpPr/>
          <p:nvPr/>
        </p:nvSpPr>
        <p:spPr>
          <a:xfrm>
            <a:off x="6095880" y="770040"/>
            <a:ext cx="531396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400" b="1" strike="noStrike" spc="-1">
                <a:solidFill>
                  <a:srgbClr val="FFFFFF"/>
                </a:solidFill>
                <a:latin typeface="Times New Roman"/>
              </a:rPr>
              <a:t>Outline</a:t>
            </a:r>
            <a:endParaRPr lang="en-US" sz="4400" b="0" strike="noStrike" spc="-1">
              <a:latin typeface="Arial"/>
            </a:endParaRPr>
          </a:p>
        </p:txBody>
      </p:sp>
      <p:sp>
        <p:nvSpPr>
          <p:cNvPr id="89" name="Freeform: Shape 9"/>
          <p:cNvSpPr/>
          <p:nvPr/>
        </p:nvSpPr>
        <p:spPr>
          <a:xfrm>
            <a:off x="0" y="-2160"/>
            <a:ext cx="5608440" cy="5839560"/>
          </a:xfrm>
          <a:custGeom>
            <a:avLst/>
            <a:gdLst/>
            <a:ahLst/>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90" name="Picture 4"/>
          <p:cNvSpPr/>
          <p:nvPr/>
        </p:nvSpPr>
        <p:spPr>
          <a:xfrm>
            <a:off x="0" y="0"/>
            <a:ext cx="5441040" cy="565416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91" name="Content Placeholder 2"/>
          <p:cNvSpPr/>
          <p:nvPr/>
        </p:nvSpPr>
        <p:spPr>
          <a:xfrm>
            <a:off x="5609160" y="2279160"/>
            <a:ext cx="6582240" cy="337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3200" b="0" strike="noStrike" spc="-1">
                <a:solidFill>
                  <a:srgbClr val="FFFFFF"/>
                </a:solidFill>
                <a:latin typeface="Times New Roman"/>
              </a:rPr>
              <a:t>1. Quantum neural network (QNN) for stock forecasting.</a:t>
            </a:r>
            <a:endParaRPr lang="en-US" sz="3200" b="0" strike="noStrike" spc="-1">
              <a:latin typeface="Arial"/>
            </a:endParaRPr>
          </a:p>
          <a:p>
            <a:pPr marL="228600" indent="-227880">
              <a:lnSpc>
                <a:spcPct val="90000"/>
              </a:lnSpc>
              <a:spcBef>
                <a:spcPts val="1001"/>
              </a:spcBef>
              <a:buClr>
                <a:srgbClr val="FFFFFF"/>
              </a:buClr>
              <a:buFont typeface="Arial"/>
              <a:buChar char="•"/>
            </a:pPr>
            <a:r>
              <a:rPr lang="en-US" sz="3200" b="0" strike="noStrike" spc="-1">
                <a:solidFill>
                  <a:srgbClr val="FFFFFF"/>
                </a:solidFill>
                <a:latin typeface="Times New Roman"/>
              </a:rPr>
              <a:t>2. Portfolio optimization</a:t>
            </a:r>
            <a:endParaRPr lang="en-US" sz="3200" b="0" strike="noStrike" spc="-1">
              <a:latin typeface="Arial"/>
            </a:endParaRPr>
          </a:p>
          <a:p>
            <a:pPr marL="228600" indent="-227880">
              <a:lnSpc>
                <a:spcPct val="90000"/>
              </a:lnSpc>
              <a:spcBef>
                <a:spcPts val="1001"/>
              </a:spcBef>
              <a:buClr>
                <a:srgbClr val="FFFFFF"/>
              </a:buClr>
              <a:buFont typeface="Arial"/>
              <a:buChar char="•"/>
            </a:pPr>
            <a:r>
              <a:rPr lang="en-US" sz="3200" b="0" strike="noStrike" spc="-1">
                <a:solidFill>
                  <a:srgbClr val="FFFFFF"/>
                </a:solidFill>
                <a:latin typeface="Times New Roman"/>
              </a:rPr>
              <a:t>3. A novel approach for the Portfolio Optimization</a:t>
            </a:r>
            <a:endParaRPr lang="en-US" sz="3200" b="0" strike="noStrike" spc="-1">
              <a:latin typeface="Arial"/>
            </a:endParaRPr>
          </a:p>
          <a:p>
            <a:pPr marL="228600" indent="-227880">
              <a:lnSpc>
                <a:spcPct val="90000"/>
              </a:lnSpc>
              <a:spcBef>
                <a:spcPts val="1001"/>
              </a:spcBef>
              <a:buClr>
                <a:srgbClr val="FFFFFF"/>
              </a:buClr>
              <a:buFont typeface="Arial"/>
              <a:buChar char="•"/>
            </a:pPr>
            <a:r>
              <a:rPr lang="en-US" sz="3200" b="0" strike="noStrike" spc="-1">
                <a:solidFill>
                  <a:srgbClr val="FFFFFF"/>
                </a:solidFill>
                <a:latin typeface="Times New Roman"/>
              </a:rPr>
              <a:t>4. Conclusion and future work</a:t>
            </a:r>
            <a:endParaRPr lang="en-US" sz="3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4" descr="Graphical user interface&#10;&#10;Description automatically generated"/>
          <p:cNvPicPr/>
          <p:nvPr/>
        </p:nvPicPr>
        <p:blipFill>
          <a:blip r:embed="rId2"/>
          <a:stretch/>
        </p:blipFill>
        <p:spPr>
          <a:xfrm>
            <a:off x="0" y="457200"/>
            <a:ext cx="11946600" cy="606708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4545"/>
        </a:solidFill>
        <a:effectLst/>
      </p:bgPr>
    </p:bg>
    <p:spTree>
      <p:nvGrpSpPr>
        <p:cNvPr id="1" name=""/>
        <p:cNvGrpSpPr/>
        <p:nvPr/>
      </p:nvGrpSpPr>
      <p:grpSpPr>
        <a:xfrm>
          <a:off x="0" y="0"/>
          <a:ext cx="0" cy="0"/>
          <a:chOff x="0" y="0"/>
          <a:chExt cx="0" cy="0"/>
        </a:xfrm>
      </p:grpSpPr>
      <p:sp>
        <p:nvSpPr>
          <p:cNvPr id="93" name="TextBox 5_0"/>
          <p:cNvSpPr/>
          <p:nvPr/>
        </p:nvSpPr>
        <p:spPr>
          <a:xfrm>
            <a:off x="6053400" y="386280"/>
            <a:ext cx="6290640" cy="167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9000"/>
          </a:bodyPr>
          <a:lstStyle/>
          <a:p>
            <a:pPr>
              <a:lnSpc>
                <a:spcPct val="90000"/>
              </a:lnSpc>
              <a:spcAft>
                <a:spcPts val="601"/>
              </a:spcAft>
            </a:pPr>
            <a:r>
              <a:rPr lang="en-US" sz="4400" b="1" strike="noStrike" spc="-1">
                <a:solidFill>
                  <a:srgbClr val="FFFFFF"/>
                </a:solidFill>
                <a:latin typeface="Calibri Light"/>
                <a:ea typeface="DejaVu Sans"/>
              </a:rPr>
              <a:t>1. Stocks forecasting using a QNN</a:t>
            </a:r>
            <a:endParaRPr lang="en-US" sz="4400" b="0" strike="noStrike" spc="-1">
              <a:latin typeface="Arial"/>
            </a:endParaRPr>
          </a:p>
        </p:txBody>
      </p:sp>
      <p:sp>
        <p:nvSpPr>
          <p:cNvPr id="94" name="Freeform: Shape 13_1"/>
          <p:cNvSpPr/>
          <p:nvPr/>
        </p:nvSpPr>
        <p:spPr>
          <a:xfrm>
            <a:off x="0" y="-2160"/>
            <a:ext cx="5608440" cy="5839560"/>
          </a:xfrm>
          <a:custGeom>
            <a:avLst/>
            <a:gdLst/>
            <a:ahLst/>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77BC65">
              <a:alpha val="80000"/>
            </a:srgbClr>
          </a:solidFill>
          <a:ln>
            <a:noFill/>
          </a:ln>
        </p:spPr>
        <p:style>
          <a:lnRef idx="2">
            <a:schemeClr val="accent1">
              <a:shade val="50000"/>
            </a:schemeClr>
          </a:lnRef>
          <a:fillRef idx="1">
            <a:schemeClr val="accent1"/>
          </a:fillRef>
          <a:effectRef idx="0">
            <a:schemeClr val="accent1"/>
          </a:effectRef>
          <a:fontRef idx="minor"/>
        </p:style>
      </p:sp>
      <p:grpSp>
        <p:nvGrpSpPr>
          <p:cNvPr id="95" name="TextBox 6_1"/>
          <p:cNvGrpSpPr/>
          <p:nvPr/>
        </p:nvGrpSpPr>
        <p:grpSpPr>
          <a:xfrm>
            <a:off x="6234480" y="2279160"/>
            <a:ext cx="5313960" cy="3375360"/>
            <a:chOff x="6234480" y="2279160"/>
            <a:chExt cx="5313960" cy="3375360"/>
          </a:xfrm>
        </p:grpSpPr>
        <p:sp>
          <p:nvSpPr>
            <p:cNvPr id="96" name="Rectangle 95"/>
            <p:cNvSpPr/>
            <p:nvPr/>
          </p:nvSpPr>
          <p:spPr>
            <a:xfrm>
              <a:off x="6234480" y="2279160"/>
              <a:ext cx="5313960" cy="3375360"/>
            </a:xfrm>
            <a:prstGeom prst="rect">
              <a:avLst/>
            </a:prstGeom>
            <a:noFill/>
            <a:ln w="0">
              <a:noFill/>
            </a:ln>
          </p:spPr>
          <p:style>
            <a:lnRef idx="0">
              <a:scrgbClr r="0" g="0" b="0"/>
            </a:lnRef>
            <a:fillRef idx="0">
              <a:scrgbClr r="0" g="0" b="0"/>
            </a:fillRef>
            <a:effectRef idx="0">
              <a:scrgbClr r="0" g="0" b="0"/>
            </a:effectRef>
            <a:fontRef idx="minor"/>
          </p:style>
        </p:sp>
        <p:sp>
          <p:nvSpPr>
            <p:cNvPr id="97" name="Rectangle 96"/>
            <p:cNvSpPr/>
            <p:nvPr/>
          </p:nvSpPr>
          <p:spPr>
            <a:xfrm>
              <a:off x="7347960" y="2279520"/>
              <a:ext cx="4200120" cy="963720"/>
            </a:xfrm>
            <a:prstGeom prst="rect">
              <a:avLst/>
            </a:prstGeom>
            <a:noFill/>
            <a:ln w="0">
              <a:noFill/>
            </a:ln>
          </p:spPr>
          <p:style>
            <a:lnRef idx="0">
              <a:scrgbClr r="0" g="0" b="0"/>
            </a:lnRef>
            <a:fillRef idx="0">
              <a:scrgbClr r="0" g="0" b="0"/>
            </a:fillRef>
            <a:effectRef idx="0">
              <a:scrgbClr r="0" g="0" b="0"/>
            </a:effectRef>
            <a:fontRef idx="minor"/>
          </p:style>
        </p:sp>
        <p:sp>
          <p:nvSpPr>
            <p:cNvPr id="98" name="Rectangle 97"/>
            <p:cNvSpPr/>
            <p:nvPr/>
          </p:nvSpPr>
          <p:spPr>
            <a:xfrm>
              <a:off x="7347960" y="4690080"/>
              <a:ext cx="4200120" cy="963720"/>
            </a:xfrm>
            <a:prstGeom prst="rect">
              <a:avLst/>
            </a:prstGeom>
            <a:noFill/>
            <a:ln w="0">
              <a:noFill/>
            </a:ln>
          </p:spPr>
          <p:style>
            <a:lnRef idx="0">
              <a:scrgbClr r="0" g="0" b="0"/>
            </a:lnRef>
            <a:fillRef idx="0">
              <a:scrgbClr r="0" g="0" b="0"/>
            </a:fillRef>
            <a:effectRef idx="0">
              <a:scrgbClr r="0" g="0" b="0"/>
            </a:effectRef>
            <a:fontRef idx="minor"/>
          </p:style>
        </p:sp>
      </p:grpSp>
      <p:sp>
        <p:nvSpPr>
          <p:cNvPr id="99" name="Rectangle 98"/>
          <p:cNvSpPr/>
          <p:nvPr/>
        </p:nvSpPr>
        <p:spPr>
          <a:xfrm>
            <a:off x="5943600" y="2129400"/>
            <a:ext cx="5943240" cy="2213640"/>
          </a:xfrm>
          <a:prstGeom prst="rect">
            <a:avLst/>
          </a:prstGeom>
          <a:solidFill>
            <a:srgbClr val="FFFFFF"/>
          </a:solidFill>
          <a:ln w="0">
            <a:solidFill>
              <a:srgbClr val="3465A4"/>
            </a:solidFill>
          </a:ln>
        </p:spPr>
        <p:style>
          <a:lnRef idx="0">
            <a:scrgbClr r="0" g="0" b="0"/>
          </a:lnRef>
          <a:fillRef idx="0">
            <a:scrgbClr r="0" g="0" b="0"/>
          </a:fillRef>
          <a:effectRef idx="0">
            <a:scrgbClr r="0" g="0" b="0"/>
          </a:effectRef>
          <a:fontRef idx="minor"/>
        </p:style>
      </p:sp>
      <p:pic>
        <p:nvPicPr>
          <p:cNvPr id="100" name="Picture 99"/>
          <p:cNvPicPr/>
          <p:nvPr/>
        </p:nvPicPr>
        <p:blipFill>
          <a:blip r:embed="rId2"/>
          <a:stretch/>
        </p:blipFill>
        <p:spPr>
          <a:xfrm>
            <a:off x="6172200" y="2129400"/>
            <a:ext cx="5654520" cy="21031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a:xfrm>
            <a:off x="876960" y="720"/>
            <a:ext cx="10514880" cy="132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200" b="0" strike="noStrike" spc="-1">
                <a:solidFill>
                  <a:srgbClr val="000000"/>
                </a:solidFill>
                <a:latin typeface="Calibri"/>
              </a:rPr>
              <a:t>Stocks</a:t>
            </a:r>
            <a:endParaRPr lang="en-US" sz="3200" b="0" strike="noStrike" spc="-1">
              <a:latin typeface="Arial"/>
            </a:endParaRPr>
          </a:p>
        </p:txBody>
      </p:sp>
      <p:sp>
        <p:nvSpPr>
          <p:cNvPr id="102" name="Rectangle 101"/>
          <p:cNvSpPr/>
          <p:nvPr/>
        </p:nvSpPr>
        <p:spPr>
          <a:xfrm>
            <a:off x="228600" y="1143000"/>
            <a:ext cx="6858000" cy="2743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000" b="0" strike="noStrike" spc="-1">
                <a:latin typeface="Arial"/>
              </a:rPr>
              <a:t>Basic Materials: TOTAL S.A. "TOT"</a:t>
            </a:r>
            <a:endParaRPr lang="en-US" sz="2000" b="1" strike="noStrike" spc="-1">
              <a:latin typeface="Arial"/>
            </a:endParaRPr>
          </a:p>
          <a:p>
            <a:pPr>
              <a:lnSpc>
                <a:spcPct val="100000"/>
              </a:lnSpc>
            </a:pPr>
            <a:r>
              <a:rPr lang="en-US" sz="2000" b="0" strike="noStrike" spc="-1">
                <a:latin typeface="Arial"/>
              </a:rPr>
              <a:t>Consumer Goods: Appel Inc. "AAPL"</a:t>
            </a:r>
            <a:endParaRPr lang="en-US" sz="2000" b="1" strike="noStrike" spc="-1">
              <a:latin typeface="Arial"/>
            </a:endParaRPr>
          </a:p>
          <a:p>
            <a:pPr>
              <a:lnSpc>
                <a:spcPct val="100000"/>
              </a:lnSpc>
            </a:pPr>
            <a:r>
              <a:rPr lang="en-US" sz="2000" b="0" strike="noStrike" spc="-1">
                <a:latin typeface="Arial"/>
              </a:rPr>
              <a:t>Healthcare: AbbVie Inc. "ABBV"</a:t>
            </a:r>
            <a:endParaRPr lang="en-US" sz="2000" b="1" strike="noStrike" spc="-1">
              <a:latin typeface="Arial"/>
            </a:endParaRPr>
          </a:p>
          <a:p>
            <a:pPr>
              <a:lnSpc>
                <a:spcPct val="100000"/>
              </a:lnSpc>
            </a:pPr>
            <a:r>
              <a:rPr lang="en-US" sz="2000" b="0" strike="noStrike" spc="-1">
                <a:latin typeface="Arial"/>
              </a:rPr>
              <a:t>Services: Wall-Mart Stores Inc. "WMT"</a:t>
            </a:r>
            <a:endParaRPr lang="en-US" sz="2000" b="1" strike="noStrike" spc="-1">
              <a:latin typeface="Arial"/>
            </a:endParaRPr>
          </a:p>
          <a:p>
            <a:pPr>
              <a:lnSpc>
                <a:spcPct val="100000"/>
              </a:lnSpc>
            </a:pPr>
            <a:r>
              <a:rPr lang="en-US" sz="2000" b="0" strike="noStrike" spc="-1">
                <a:latin typeface="Arial"/>
              </a:rPr>
              <a:t>Utilites: Duke energy corporation "DUK"</a:t>
            </a:r>
            <a:endParaRPr lang="en-US" sz="2000" b="1" strike="noStrike" spc="-1">
              <a:latin typeface="Arial"/>
            </a:endParaRPr>
          </a:p>
          <a:p>
            <a:pPr>
              <a:lnSpc>
                <a:spcPct val="100000"/>
              </a:lnSpc>
            </a:pPr>
            <a:r>
              <a:rPr lang="en-US" sz="2000" b="0" strike="noStrike" spc="-1">
                <a:latin typeface="Arial"/>
              </a:rPr>
              <a:t>Financial: HSBS Holding pcl "HSBC"</a:t>
            </a:r>
            <a:endParaRPr lang="en-US" sz="2000" b="1" strike="noStrike" spc="-1">
              <a:latin typeface="Arial"/>
            </a:endParaRPr>
          </a:p>
          <a:p>
            <a:pPr>
              <a:lnSpc>
                <a:spcPct val="100000"/>
              </a:lnSpc>
            </a:pPr>
            <a:r>
              <a:rPr lang="en-US" sz="2000" b="0" strike="noStrike" spc="-1">
                <a:latin typeface="Arial"/>
              </a:rPr>
              <a:t>Industrial Goods: ABB Ltd. "ABB"</a:t>
            </a:r>
            <a:endParaRPr lang="en-US" sz="2000" b="1" strike="noStrike" spc="-1">
              <a:latin typeface="Arial"/>
            </a:endParaRPr>
          </a:p>
          <a:p>
            <a:pPr>
              <a:lnSpc>
                <a:spcPct val="100000"/>
              </a:lnSpc>
            </a:pPr>
            <a:r>
              <a:rPr lang="en-US" sz="2000" b="0" strike="noStrike" spc="-1">
                <a:latin typeface="Arial"/>
              </a:rPr>
              <a:t>Technology: China Mobile Limited "CHL</a:t>
            </a:r>
            <a:r>
              <a:rPr lang="en-US" sz="2200" b="1" strike="noStrike" spc="-1">
                <a:latin typeface="Arial"/>
              </a:rPr>
              <a:t>"</a:t>
            </a:r>
          </a:p>
          <a:p>
            <a:pPr>
              <a:lnSpc>
                <a:spcPct val="100000"/>
              </a:lnSpc>
            </a:pPr>
            <a:endParaRPr lang="en-US" sz="2200" b="1" strike="noStrike" spc="-1">
              <a:latin typeface="Arial"/>
            </a:endParaRPr>
          </a:p>
        </p:txBody>
      </p:sp>
      <p:pic>
        <p:nvPicPr>
          <p:cNvPr id="103" name="Picture 102"/>
          <p:cNvPicPr/>
          <p:nvPr/>
        </p:nvPicPr>
        <p:blipFill>
          <a:blip r:embed="rId2"/>
          <a:srcRect l="6247" t="6236" r="9372"/>
          <a:stretch/>
        </p:blipFill>
        <p:spPr>
          <a:xfrm>
            <a:off x="3657600" y="3657600"/>
            <a:ext cx="8069760" cy="298908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a:blip r:embed="rId2"/>
          <a:stretch/>
        </p:blipFill>
        <p:spPr>
          <a:xfrm>
            <a:off x="152640" y="457200"/>
            <a:ext cx="12191760" cy="662256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p:cNvPicPr/>
          <p:nvPr/>
        </p:nvPicPr>
        <p:blipFill>
          <a:blip r:embed="rId2"/>
          <a:stretch/>
        </p:blipFill>
        <p:spPr>
          <a:xfrm>
            <a:off x="5760" y="238680"/>
            <a:ext cx="12191760" cy="63691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p:cNvPicPr/>
          <p:nvPr/>
        </p:nvPicPr>
        <p:blipFill>
          <a:blip r:embed="rId2"/>
          <a:stretch/>
        </p:blipFill>
        <p:spPr>
          <a:xfrm>
            <a:off x="914400" y="0"/>
            <a:ext cx="10620000" cy="685764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p:cNvPicPr/>
          <p:nvPr/>
        </p:nvPicPr>
        <p:blipFill>
          <a:blip r:embed="rId2"/>
          <a:stretch/>
        </p:blipFill>
        <p:spPr>
          <a:xfrm>
            <a:off x="360" y="80280"/>
            <a:ext cx="12191760" cy="632052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10543</TotalTime>
  <Words>551</Words>
  <Application>Microsoft Macintosh PowerPoint</Application>
  <PresentationFormat>Widescreen</PresentationFormat>
  <Paragraphs>47</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Symbol</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JHON ALEJANDRO MONTAÑEZ BARRERA</dc:creator>
  <dc:description/>
  <cp:lastModifiedBy>JHON ALEJANDRO MONTAÑEZ BARRERA</cp:lastModifiedBy>
  <cp:revision>13</cp:revision>
  <dcterms:created xsi:type="dcterms:W3CDTF">2022-02-17T16:21:09Z</dcterms:created>
  <dcterms:modified xsi:type="dcterms:W3CDTF">2022-02-25T20:38:28Z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14</vt:i4>
  </property>
</Properties>
</file>